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43"/>
  </p:notesMasterIdLst>
  <p:handoutMasterIdLst>
    <p:handoutMasterId r:id="rId44"/>
  </p:handoutMasterIdLst>
  <p:sldIdLst>
    <p:sldId id="256" r:id="rId2"/>
    <p:sldId id="258" r:id="rId3"/>
    <p:sldId id="288" r:id="rId4"/>
    <p:sldId id="257" r:id="rId5"/>
    <p:sldId id="315" r:id="rId6"/>
    <p:sldId id="316" r:id="rId7"/>
    <p:sldId id="317" r:id="rId8"/>
    <p:sldId id="318" r:id="rId9"/>
    <p:sldId id="319" r:id="rId10"/>
    <p:sldId id="259" r:id="rId11"/>
    <p:sldId id="292" r:id="rId12"/>
    <p:sldId id="322" r:id="rId13"/>
    <p:sldId id="321" r:id="rId14"/>
    <p:sldId id="323" r:id="rId15"/>
    <p:sldId id="324" r:id="rId16"/>
    <p:sldId id="320" r:id="rId17"/>
    <p:sldId id="325" r:id="rId18"/>
    <p:sldId id="327" r:id="rId19"/>
    <p:sldId id="328" r:id="rId20"/>
    <p:sldId id="329" r:id="rId21"/>
    <p:sldId id="330" r:id="rId22"/>
    <p:sldId id="346" r:id="rId23"/>
    <p:sldId id="347" r:id="rId24"/>
    <p:sldId id="349" r:id="rId25"/>
    <p:sldId id="354" r:id="rId26"/>
    <p:sldId id="351" r:id="rId27"/>
    <p:sldId id="352" r:id="rId28"/>
    <p:sldId id="353" r:id="rId29"/>
    <p:sldId id="326" r:id="rId30"/>
    <p:sldId id="339" r:id="rId31"/>
    <p:sldId id="341" r:id="rId32"/>
    <p:sldId id="334" r:id="rId33"/>
    <p:sldId id="331" r:id="rId34"/>
    <p:sldId id="345" r:id="rId35"/>
    <p:sldId id="348" r:id="rId36"/>
    <p:sldId id="343" r:id="rId37"/>
    <p:sldId id="344" r:id="rId38"/>
    <p:sldId id="337" r:id="rId39"/>
    <p:sldId id="338" r:id="rId40"/>
    <p:sldId id="342" r:id="rId41"/>
    <p:sldId id="300" r:id="rId42"/>
  </p:sldIdLst>
  <p:sldSz cx="9144000" cy="5143500" type="screen16x9"/>
  <p:notesSz cx="6858000" cy="9144000"/>
  <p:embeddedFontLst>
    <p:embeddedFont>
      <p:font typeface="微軟正黑體" panose="020B0604030504040204" pitchFamily="34" charset="-120"/>
      <p:regular r:id="rId45"/>
      <p:bold r:id="rId46"/>
    </p:embeddedFont>
    <p:embeddedFont>
      <p:font typeface="Nixie One" panose="02020500000000000000" charset="0"/>
      <p:regular r:id="rId47"/>
    </p:embeddedFont>
    <p:embeddedFont>
      <p:font typeface="Muli" panose="02020500000000000000" charset="0"/>
      <p:regular r:id="rId48"/>
      <p:bold r:id="rId49"/>
      <p:italic r:id="rId50"/>
      <p:boldItalic r:id="rId51"/>
    </p:embeddedFont>
    <p:embeddedFont>
      <p:font typeface="微軟正黑體 Light" panose="020B0304030504040204" pitchFamily="34" charset="-120"/>
      <p:regular r:id="rId52"/>
    </p:embeddedFont>
    <p:embeddedFont>
      <p:font typeface="Helvetica Neue" panose="02020500000000000000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預設章節" id="{EB14E68A-2D6E-4BE7-A621-059C3AF3E41D}">
          <p14:sldIdLst>
            <p14:sldId id="256"/>
            <p14:sldId id="258"/>
          </p14:sldIdLst>
        </p14:section>
        <p14:section name="System Block Diagram" id="{393B9988-7C7D-4534-A65A-D934573BCFE5}">
          <p14:sldIdLst>
            <p14:sldId id="288"/>
            <p14:sldId id="257"/>
            <p14:sldId id="315"/>
            <p14:sldId id="316"/>
            <p14:sldId id="317"/>
            <p14:sldId id="318"/>
            <p14:sldId id="319"/>
          </p14:sldIdLst>
        </p14:section>
        <p14:section name="Use Case Diagram" id="{30D88FD4-83AF-4C5B-A37B-7FA025E52D04}">
          <p14:sldIdLst>
            <p14:sldId id="259"/>
            <p14:sldId id="292"/>
            <p14:sldId id="322"/>
            <p14:sldId id="321"/>
            <p14:sldId id="323"/>
            <p14:sldId id="324"/>
            <p14:sldId id="320"/>
          </p14:sldIdLst>
        </p14:section>
        <p14:section name="Class Diagram" id="{4FE1F6A8-E3C4-423B-B4C6-7012F2E4858A}">
          <p14:sldIdLst>
            <p14:sldId id="325"/>
            <p14:sldId id="327"/>
            <p14:sldId id="328"/>
            <p14:sldId id="329"/>
            <p14:sldId id="330"/>
          </p14:sldIdLst>
        </p14:section>
        <p14:section name="測試工具&amp;成效" id="{898B5BF6-E95E-4926-A4FC-562499E80B97}">
          <p14:sldIdLst>
            <p14:sldId id="346"/>
            <p14:sldId id="347"/>
            <p14:sldId id="349"/>
            <p14:sldId id="354"/>
            <p14:sldId id="351"/>
            <p14:sldId id="352"/>
            <p14:sldId id="353"/>
          </p14:sldIdLst>
        </p14:section>
        <p14:section name="個人貢獻評估" id="{BEC92996-41C0-4535-BCF6-960E12C653C3}">
          <p14:sldIdLst>
            <p14:sldId id="326"/>
            <p14:sldId id="339"/>
            <p14:sldId id="341"/>
            <p14:sldId id="334"/>
          </p14:sldIdLst>
        </p14:section>
        <p14:section name="ChangeHistory(N)" id="{9A4F4E0F-788E-4D27-BC36-159222A4598C}">
          <p14:sldIdLst>
            <p14:sldId id="331"/>
            <p14:sldId id="345"/>
            <p14:sldId id="348"/>
          </p14:sldIdLst>
        </p14:section>
        <p14:section name="專案交付狀況(N)" id="{5E99849C-25A9-4521-8413-B886E201649F}">
          <p14:sldIdLst>
            <p14:sldId id="343"/>
            <p14:sldId id="344"/>
          </p14:sldIdLst>
        </p14:section>
        <p14:section name="專案回顧(N)" id="{E0C9F944-FEEC-471F-AD60-1F98761D5267}">
          <p14:sldIdLst>
            <p14:sldId id="337"/>
            <p14:sldId id="338"/>
          </p14:sldIdLst>
        </p14:section>
        <p14:section name="Demo" id="{79C6F47C-0495-4F35-B483-FB68B7E7F38C}">
          <p14:sldIdLst>
            <p14:sldId id="342"/>
          </p14:sldIdLst>
        </p14:section>
        <p14:section name="End" id="{3E8D5B26-31EF-4D7D-8250-950AB6A8F9FB}">
          <p14:sldIdLst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C3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E1B9BF1-5112-4658-AA73-9BF07FF88E57}">
  <a:tblStyle styleId="{5E1B9BF1-5112-4658-AA73-9BF07FF88E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874" autoAdjust="0"/>
  </p:normalViewPr>
  <p:slideViewPr>
    <p:cSldViewPr snapToGrid="0">
      <p:cViewPr varScale="1">
        <p:scale>
          <a:sx n="109" d="100"/>
          <a:sy n="109" d="100"/>
        </p:scale>
        <p:origin x="453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279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52" Type="http://schemas.openxmlformats.org/officeDocument/2006/relationships/font" Target="fonts/font8.fntdata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D66C1AC6-A665-4B8E-BD2C-61CA911F63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CA57393-E6B8-44EC-A678-637213D175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0CD588-B347-4F1E-BC29-E532FC1407AA}" type="datetimeFigureOut">
              <a:rPr lang="zh-TW" altLang="en-US" smtClean="0"/>
              <a:t>2019/12/25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9513110-B31A-4167-A502-B52BB618B8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D5C8A86-071A-473F-A0AC-4DBED090F20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A45EDD-8346-4945-9A6D-6AACFA6680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60700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407164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8279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看一下新聞介紹影片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5287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7666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4076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2181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75027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93712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21289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看一下新聞介紹影片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32504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33694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看一下新聞介紹影片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7159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45714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看一下新聞介紹影片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4962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看一下新聞介紹影片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83409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看一下新聞介紹影片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54900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看一下新聞介紹影片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94152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6878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5978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8996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844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2907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3082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351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4208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 flipH="1">
            <a:off x="3919993" y="3977033"/>
            <a:ext cx="1303500" cy="112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1;p2"/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 flipH="1">
            <a:off x="2809875" y="-172875"/>
            <a:ext cx="1111500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4;p2"/>
          <p:cNvSpPr/>
          <p:nvPr/>
        </p:nvSpPr>
        <p:spPr>
          <a:xfrm rot="10800000" flipH="1">
            <a:off x="3602723" y="1360109"/>
            <a:ext cx="493800" cy="427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15;p2"/>
          <p:cNvSpPr/>
          <p:nvPr/>
        </p:nvSpPr>
        <p:spPr>
          <a:xfrm rot="10800000" flipH="1">
            <a:off x="5278915" y="855279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16;p2"/>
          <p:cNvSpPr/>
          <p:nvPr/>
        </p:nvSpPr>
        <p:spPr>
          <a:xfrm rot="10800000" flipH="1">
            <a:off x="5365799" y="352324"/>
            <a:ext cx="493800" cy="427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7" name="Google Shape;17;p2"/>
          <p:cNvGrpSpPr/>
          <p:nvPr/>
        </p:nvGrpSpPr>
        <p:grpSpPr>
          <a:xfrm>
            <a:off x="5549153" y="1029780"/>
            <a:ext cx="404640" cy="374059"/>
            <a:chOff x="5975075" y="2327500"/>
            <a:chExt cx="420100" cy="388350"/>
          </a:xfrm>
        </p:grpSpPr>
        <p:sp>
          <p:nvSpPr>
            <p:cNvPr id="18" name="Google Shape;18;p2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3253021" y="113273"/>
            <a:ext cx="225085" cy="38996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1" name="Google Shape;21;p2"/>
          <p:cNvGrpSpPr/>
          <p:nvPr/>
        </p:nvGrpSpPr>
        <p:grpSpPr>
          <a:xfrm>
            <a:off x="4380526" y="515192"/>
            <a:ext cx="382958" cy="607111"/>
            <a:chOff x="6718575" y="2318625"/>
            <a:chExt cx="256950" cy="407375"/>
          </a:xfrm>
        </p:grpSpPr>
        <p:sp>
          <p:nvSpPr>
            <p:cNvPr id="22" name="Google Shape;22;p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199464" y="902959"/>
            <a:ext cx="395018" cy="403297"/>
            <a:chOff x="3951850" y="2985350"/>
            <a:chExt cx="407950" cy="416500"/>
          </a:xfrm>
        </p:grpSpPr>
        <p:sp>
          <p:nvSpPr>
            <p:cNvPr id="31" name="Google Shape;31;p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5" name="Google Shape;35;p2"/>
          <p:cNvSpPr/>
          <p:nvPr/>
        </p:nvSpPr>
        <p:spPr>
          <a:xfrm rot="10800000" flipH="1">
            <a:off x="5010533" y="4576648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6;p2"/>
          <p:cNvSpPr/>
          <p:nvPr/>
        </p:nvSpPr>
        <p:spPr>
          <a:xfrm rot="10800000" flipH="1">
            <a:off x="5133679" y="4056450"/>
            <a:ext cx="540000" cy="467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2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" name="Google Shape;38;p2"/>
          <p:cNvSpPr/>
          <p:nvPr/>
        </p:nvSpPr>
        <p:spPr>
          <a:xfrm rot="10800000" flipH="1">
            <a:off x="3530384" y="4576662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" name="Google Shape;39;p2"/>
          <p:cNvSpPr/>
          <p:nvPr/>
        </p:nvSpPr>
        <p:spPr>
          <a:xfrm>
            <a:off x="5370705" y="4867761"/>
            <a:ext cx="312503" cy="312484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0" name="Google Shape;40;p2"/>
          <p:cNvGrpSpPr/>
          <p:nvPr/>
        </p:nvGrpSpPr>
        <p:grpSpPr>
          <a:xfrm>
            <a:off x="5772009" y="4056440"/>
            <a:ext cx="573943" cy="550550"/>
            <a:chOff x="5241175" y="4959100"/>
            <a:chExt cx="539775" cy="517775"/>
          </a:xfrm>
        </p:grpSpPr>
        <p:sp>
          <p:nvSpPr>
            <p:cNvPr id="41" name="Google Shape;41;p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7" name="Google Shape;47;p2"/>
          <p:cNvSpPr/>
          <p:nvPr/>
        </p:nvSpPr>
        <p:spPr>
          <a:xfrm>
            <a:off x="3429208" y="3904791"/>
            <a:ext cx="377839" cy="343685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10800000" flipH="1">
            <a:off x="-94969" y="303826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3"/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"/>
          <p:cNvSpPr/>
          <p:nvPr/>
        </p:nvSpPr>
        <p:spPr>
          <a:xfrm rot="10800000" flipH="1">
            <a:off x="66674" y="31354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" name="Google Shape;54;p3"/>
          <p:cNvSpPr/>
          <p:nvPr/>
        </p:nvSpPr>
        <p:spPr>
          <a:xfrm rot="10800000" flipH="1">
            <a:off x="828675" y="35165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55;p3"/>
          <p:cNvSpPr/>
          <p:nvPr/>
        </p:nvSpPr>
        <p:spPr>
          <a:xfrm rot="10800000" flipH="1">
            <a:off x="761999" y="8779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" name="Google Shape;56;p3"/>
          <p:cNvSpPr/>
          <p:nvPr/>
        </p:nvSpPr>
        <p:spPr>
          <a:xfrm rot="10800000" flipH="1">
            <a:off x="793851" y="4692801"/>
            <a:ext cx="517500" cy="4479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7" name="Google Shape;57;p3"/>
          <p:cNvGrpSpPr/>
          <p:nvPr/>
        </p:nvGrpSpPr>
        <p:grpSpPr>
          <a:xfrm>
            <a:off x="996359" y="1070668"/>
            <a:ext cx="351204" cy="324661"/>
            <a:chOff x="5975075" y="2327500"/>
            <a:chExt cx="420100" cy="388350"/>
          </a:xfrm>
        </p:grpSpPr>
        <p:sp>
          <p:nvSpPr>
            <p:cNvPr id="58" name="Google Shape;58;p3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0" name="Google Shape;60;p3"/>
          <p:cNvSpPr/>
          <p:nvPr/>
        </p:nvSpPr>
        <p:spPr>
          <a:xfrm>
            <a:off x="393600" y="334662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1" name="Google Shape;61;p3"/>
          <p:cNvGrpSpPr/>
          <p:nvPr/>
        </p:nvGrpSpPr>
        <p:grpSpPr>
          <a:xfrm>
            <a:off x="305253" y="553856"/>
            <a:ext cx="247469" cy="392302"/>
            <a:chOff x="6718575" y="2318625"/>
            <a:chExt cx="256950" cy="407375"/>
          </a:xfrm>
        </p:grpSpPr>
        <p:sp>
          <p:nvSpPr>
            <p:cNvPr id="62" name="Google Shape;62;p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0" name="Google Shape;70;p3"/>
          <p:cNvGrpSpPr/>
          <p:nvPr/>
        </p:nvGrpSpPr>
        <p:grpSpPr>
          <a:xfrm>
            <a:off x="1419984" y="3634331"/>
            <a:ext cx="342882" cy="350068"/>
            <a:chOff x="3951850" y="2985350"/>
            <a:chExt cx="407950" cy="416500"/>
          </a:xfrm>
        </p:grpSpPr>
        <p:sp>
          <p:nvSpPr>
            <p:cNvPr id="71" name="Google Shape;71;p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5" name="Google Shape;75;p3"/>
          <p:cNvSpPr/>
          <p:nvPr/>
        </p:nvSpPr>
        <p:spPr>
          <a:xfrm rot="10800000" flipH="1">
            <a:off x="733424" y="39360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" name="Google Shape;76;p3"/>
          <p:cNvSpPr/>
          <p:nvPr/>
        </p:nvSpPr>
        <p:spPr>
          <a:xfrm rot="10800000" flipH="1">
            <a:off x="738525" y="1008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" name="Google Shape;77;p3"/>
          <p:cNvSpPr/>
          <p:nvPr/>
        </p:nvSpPr>
        <p:spPr>
          <a:xfrm rot="10800000" flipH="1">
            <a:off x="-291325" y="4148475"/>
            <a:ext cx="1182300" cy="1023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" name="Google Shape;78;p3"/>
          <p:cNvSpPr/>
          <p:nvPr/>
        </p:nvSpPr>
        <p:spPr>
          <a:xfrm rot="10800000" flipH="1">
            <a:off x="420725" y="-652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" name="Google Shape;79;p3"/>
          <p:cNvSpPr/>
          <p:nvPr/>
        </p:nvSpPr>
        <p:spPr>
          <a:xfrm>
            <a:off x="1019338" y="416705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0" name="Google Shape;80;p3"/>
          <p:cNvGrpSpPr/>
          <p:nvPr/>
        </p:nvGrpSpPr>
        <p:grpSpPr>
          <a:xfrm>
            <a:off x="-50285" y="1452794"/>
            <a:ext cx="624844" cy="599376"/>
            <a:chOff x="5241175" y="4959100"/>
            <a:chExt cx="539775" cy="517775"/>
          </a:xfrm>
        </p:grpSpPr>
        <p:sp>
          <p:nvSpPr>
            <p:cNvPr id="81" name="Google Shape;81;p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7" name="Google Shape;87;p3"/>
          <p:cNvSpPr/>
          <p:nvPr/>
        </p:nvSpPr>
        <p:spPr>
          <a:xfrm>
            <a:off x="47199" y="4430470"/>
            <a:ext cx="505231" cy="459562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 dirty="0"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7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219;p7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0" name="Google Shape;220;p7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1" name="Google Shape;221;p7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22" name="Google Shape;222;p7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23" name="Google Shape;223;p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25" name="Google Shape;225;p7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26" name="Google Shape;226;p7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27" name="Google Shape;227;p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35" name="Google Shape;235;p7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36" name="Google Shape;236;p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40" name="Google Shape;240;p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0"/>
          <p:cNvSpPr/>
          <p:nvPr/>
        </p:nvSpPr>
        <p:spPr>
          <a:xfrm rot="10800000" flipH="1">
            <a:off x="8218352" y="4121459"/>
            <a:ext cx="685200" cy="59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10"/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10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5" name="Google Shape;325;p10"/>
          <p:cNvSpPr/>
          <p:nvPr/>
        </p:nvSpPr>
        <p:spPr>
          <a:xfrm rot="10800000" flipH="1">
            <a:off x="503116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6" name="Google Shape;326;p10"/>
          <p:cNvSpPr/>
          <p:nvPr/>
        </p:nvSpPr>
        <p:spPr>
          <a:xfrm rot="10800000" flipH="1">
            <a:off x="1208424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7" name="Google Shape;327;p10"/>
          <p:cNvSpPr/>
          <p:nvPr/>
        </p:nvSpPr>
        <p:spPr>
          <a:xfrm rot="10800000" flipH="1">
            <a:off x="247753" y="49693"/>
            <a:ext cx="295200" cy="255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8" name="Google Shape;328;p10"/>
          <p:cNvSpPr/>
          <p:nvPr/>
        </p:nvSpPr>
        <p:spPr>
          <a:xfrm rot="10800000" flipH="1">
            <a:off x="8763568" y="4485979"/>
            <a:ext cx="543000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9" name="Google Shape;329;p10"/>
          <p:cNvSpPr/>
          <p:nvPr/>
        </p:nvSpPr>
        <p:spPr>
          <a:xfrm rot="10800000" flipH="1">
            <a:off x="8523810" y="4741100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0" name="Google Shape;330;p10"/>
          <p:cNvSpPr/>
          <p:nvPr/>
        </p:nvSpPr>
        <p:spPr>
          <a:xfrm rot="10800000" flipH="1">
            <a:off x="8322785" y="3628023"/>
            <a:ext cx="543000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1" name="Google Shape;331;p10"/>
          <p:cNvSpPr/>
          <p:nvPr/>
        </p:nvSpPr>
        <p:spPr>
          <a:xfrm rot="10800000" flipH="1">
            <a:off x="8763569" y="4009882"/>
            <a:ext cx="237600" cy="2058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2" name="Google Shape;332;p1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ngKelvin/IssueTrackingSystem.git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scarada87/issue-tracking-system-frontend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9acd2e2b.ngrok.io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1"/>
          <p:cNvSpPr txBox="1">
            <a:spLocks noGrp="1"/>
          </p:cNvSpPr>
          <p:nvPr>
            <p:ph type="ctrTitle"/>
          </p:nvPr>
        </p:nvSpPr>
        <p:spPr>
          <a:xfrm>
            <a:off x="0" y="1816457"/>
            <a:ext cx="9125434" cy="21242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42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Issue Tacking System</a:t>
            </a:r>
            <a:br>
              <a:rPr lang="en-US" altLang="zh-TW" sz="42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Team14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advTm="3000"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199" y="1735750"/>
            <a:ext cx="596272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/>
              <a:t>Use Case Diagram</a:t>
            </a:r>
            <a:endParaRPr dirty="0"/>
          </a:p>
        </p:txBody>
      </p:sp>
      <p:sp>
        <p:nvSpPr>
          <p:cNvPr id="360" name="Google Shape;360;p1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2</a:t>
            </a:r>
            <a:endParaRPr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advTm="3000"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20" y="297366"/>
            <a:ext cx="729333" cy="68895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652" y="0"/>
            <a:ext cx="555573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516038"/>
      </p:ext>
    </p:extLst>
  </p:cSld>
  <p:clrMapOvr>
    <a:masterClrMapping/>
  </p:clrMapOvr>
  <p:transition advTm="3000"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20" y="297366"/>
            <a:ext cx="729333" cy="68895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767" y="609499"/>
            <a:ext cx="5156465" cy="392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62200"/>
      </p:ext>
    </p:extLst>
  </p:cSld>
  <p:clrMapOvr>
    <a:masterClrMapping/>
  </p:clrMapOvr>
  <p:transition advTm="3000"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20" y="297366"/>
            <a:ext cx="729333" cy="68895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43" y="37970"/>
            <a:ext cx="6096313" cy="506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519762"/>
      </p:ext>
    </p:extLst>
  </p:cSld>
  <p:clrMapOvr>
    <a:masterClrMapping/>
  </p:clrMapOvr>
  <p:transition advTm="3000"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20" y="297366"/>
            <a:ext cx="729333" cy="68895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426" y="0"/>
            <a:ext cx="59965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38496"/>
      </p:ext>
    </p:extLst>
  </p:cSld>
  <p:clrMapOvr>
    <a:masterClrMapping/>
  </p:clrMapOvr>
  <p:transition advTm="3000"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20" y="297366"/>
            <a:ext cx="729333" cy="68895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723" y="164976"/>
            <a:ext cx="4940554" cy="481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7233"/>
      </p:ext>
    </p:extLst>
  </p:cSld>
  <p:clrMapOvr>
    <a:masterClrMapping/>
  </p:clrMapOvr>
  <p:transition advTm="3000"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20" y="297366"/>
            <a:ext cx="729333" cy="68895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182" y="1498545"/>
            <a:ext cx="4597636" cy="214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97225"/>
      </p:ext>
    </p:extLst>
  </p:cSld>
  <p:clrMapOvr>
    <a:masterClrMapping/>
  </p:clrMapOvr>
  <p:transition advTm="3000"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199" y="1735750"/>
            <a:ext cx="596272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Reviced</a:t>
            </a:r>
            <a:r>
              <a:rPr lang="en-US" dirty="0" smtClean="0"/>
              <a:t> Diagram</a:t>
            </a:r>
            <a:endParaRPr dirty="0"/>
          </a:p>
        </p:txBody>
      </p:sp>
      <p:sp>
        <p:nvSpPr>
          <p:cNvPr id="360" name="Google Shape;360;p1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Nixie One"/>
                <a:sym typeface="Nixie One"/>
              </a:rPr>
              <a:t>3</a:t>
            </a:r>
            <a:endParaRPr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914242"/>
      </p:ext>
    </p:extLst>
  </p:cSld>
  <p:clrMapOvr>
    <a:masterClrMapping/>
  </p:clrMapOvr>
  <p:transition advTm="3000"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4548"/>
            <a:ext cx="9144000" cy="421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1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565" b="25742"/>
          <a:stretch/>
        </p:blipFill>
        <p:spPr>
          <a:xfrm>
            <a:off x="2257560" y="105004"/>
            <a:ext cx="6024526" cy="4561356"/>
          </a:xfrm>
          <a:prstGeom prst="rect">
            <a:avLst/>
          </a:prstGeom>
        </p:spPr>
      </p:pic>
      <p:sp>
        <p:nvSpPr>
          <p:cNvPr id="6" name="Google Shape;359;p14"/>
          <p:cNvSpPr txBox="1">
            <a:spLocks/>
          </p:cNvSpPr>
          <p:nvPr/>
        </p:nvSpPr>
        <p:spPr>
          <a:xfrm>
            <a:off x="336884" y="1977554"/>
            <a:ext cx="940651" cy="4804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>
                <a:solidFill>
                  <a:srgbClr val="2AC3DD"/>
                </a:solidFill>
              </a:rPr>
              <a:t>Models</a:t>
            </a:r>
            <a:endParaRPr lang="en-US" dirty="0">
              <a:solidFill>
                <a:srgbClr val="2AC3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80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351" name="Google Shape;351;p13"/>
          <p:cNvSpPr txBox="1">
            <a:spLocks noGrp="1"/>
          </p:cNvSpPr>
          <p:nvPr>
            <p:ph type="ctrTitle" idx="4294967295"/>
          </p:nvPr>
        </p:nvSpPr>
        <p:spPr>
          <a:xfrm>
            <a:off x="1449964" y="-13835"/>
            <a:ext cx="5938838" cy="6635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 smtClean="0"/>
              <a:t>組員介紹</a:t>
            </a:r>
            <a:endParaRPr sz="2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8" y="273421"/>
            <a:ext cx="742243" cy="742243"/>
          </a:xfrm>
          <a:prstGeom prst="rect">
            <a:avLst/>
          </a:prstGeom>
        </p:spPr>
      </p:pic>
      <p:sp>
        <p:nvSpPr>
          <p:cNvPr id="9" name="六邊形 8"/>
          <p:cNvSpPr/>
          <p:nvPr/>
        </p:nvSpPr>
        <p:spPr>
          <a:xfrm>
            <a:off x="1235241" y="1300651"/>
            <a:ext cx="1116000" cy="912650"/>
          </a:xfrm>
          <a:prstGeom prst="hexagon">
            <a:avLst/>
          </a:prstGeom>
          <a:noFill/>
          <a:ln w="666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 dirty="0"/>
              <a:t>＆</a:t>
            </a:r>
          </a:p>
        </p:txBody>
      </p:sp>
      <p:sp>
        <p:nvSpPr>
          <p:cNvPr id="10" name="六邊形 9"/>
          <p:cNvSpPr/>
          <p:nvPr/>
        </p:nvSpPr>
        <p:spPr>
          <a:xfrm>
            <a:off x="2009265" y="1975845"/>
            <a:ext cx="1116000" cy="912650"/>
          </a:xfrm>
          <a:prstGeom prst="hexagon">
            <a:avLst/>
          </a:prstGeom>
          <a:noFill/>
          <a:ln w="666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/>
              <a:t>＆</a:t>
            </a:r>
            <a:endParaRPr lang="zh-TW" altLang="en-US" sz="4800" dirty="0"/>
          </a:p>
        </p:txBody>
      </p:sp>
      <p:sp>
        <p:nvSpPr>
          <p:cNvPr id="12" name="六邊形 11"/>
          <p:cNvSpPr/>
          <p:nvPr/>
        </p:nvSpPr>
        <p:spPr>
          <a:xfrm>
            <a:off x="1235241" y="2685377"/>
            <a:ext cx="1116000" cy="912650"/>
          </a:xfrm>
          <a:prstGeom prst="hexagon">
            <a:avLst/>
          </a:prstGeom>
          <a:noFill/>
          <a:ln w="666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/>
              <a:t>＆</a:t>
            </a:r>
            <a:endParaRPr lang="zh-TW" altLang="en-US" sz="4800" dirty="0"/>
          </a:p>
        </p:txBody>
      </p:sp>
      <p:sp>
        <p:nvSpPr>
          <p:cNvPr id="13" name="六邊形 12"/>
          <p:cNvSpPr/>
          <p:nvPr/>
        </p:nvSpPr>
        <p:spPr>
          <a:xfrm>
            <a:off x="2037390" y="3360571"/>
            <a:ext cx="1116000" cy="912650"/>
          </a:xfrm>
          <a:prstGeom prst="hexagon">
            <a:avLst/>
          </a:prstGeom>
          <a:noFill/>
          <a:ln w="666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/>
              <a:t>＆</a:t>
            </a:r>
            <a:endParaRPr lang="zh-TW" altLang="en-US" sz="4800" dirty="0"/>
          </a:p>
        </p:txBody>
      </p:sp>
      <p:sp>
        <p:nvSpPr>
          <p:cNvPr id="14" name="六邊形 13"/>
          <p:cNvSpPr/>
          <p:nvPr/>
        </p:nvSpPr>
        <p:spPr>
          <a:xfrm>
            <a:off x="2009265" y="586027"/>
            <a:ext cx="1116000" cy="912650"/>
          </a:xfrm>
          <a:prstGeom prst="hexagon">
            <a:avLst/>
          </a:prstGeom>
          <a:noFill/>
          <a:ln w="666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/>
              <a:t>＆</a:t>
            </a:r>
            <a:endParaRPr lang="zh-TW" altLang="en-US" sz="3200" dirty="0"/>
          </a:p>
        </p:txBody>
      </p:sp>
      <p:sp>
        <p:nvSpPr>
          <p:cNvPr id="345" name="文字方塊 344"/>
          <p:cNvSpPr txBox="1"/>
          <p:nvPr/>
        </p:nvSpPr>
        <p:spPr>
          <a:xfrm>
            <a:off x="3899289" y="978978"/>
            <a:ext cx="3187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 smtClean="0">
                <a:solidFill>
                  <a:schemeClr val="bg1">
                    <a:lumMod val="75000"/>
                  </a:schemeClr>
                </a:solidFill>
              </a:rPr>
              <a:t>資工四　王方</a:t>
            </a:r>
            <a:r>
              <a:rPr lang="zh-TW" altLang="en-US" sz="1800" dirty="0">
                <a:solidFill>
                  <a:schemeClr val="bg1">
                    <a:lumMod val="75000"/>
                  </a:schemeClr>
                </a:solidFill>
              </a:rPr>
              <a:t>顯</a:t>
            </a:r>
            <a:r>
              <a:rPr lang="zh-TW" altLang="en-US" sz="1800" dirty="0" smtClean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lang="en-US" altLang="zh-TW" sz="1800" dirty="0" smtClean="0">
                <a:solidFill>
                  <a:schemeClr val="bg1">
                    <a:lumMod val="75000"/>
                  </a:schemeClr>
                </a:solidFill>
              </a:rPr>
              <a:t>105590011</a:t>
            </a:r>
            <a:r>
              <a:rPr lang="zh-TW" altLang="en-US" sz="1800" dirty="0">
                <a:solidFill>
                  <a:schemeClr val="bg1">
                    <a:lumMod val="75000"/>
                  </a:schemeClr>
                </a:solidFill>
              </a:rPr>
              <a:t>　</a:t>
            </a:r>
          </a:p>
        </p:txBody>
      </p:sp>
      <p:cxnSp>
        <p:nvCxnSpPr>
          <p:cNvPr id="347" name="肘形接點 346"/>
          <p:cNvCxnSpPr>
            <a:stCxn id="14" idx="0"/>
          </p:cNvCxnSpPr>
          <p:nvPr/>
        </p:nvCxnSpPr>
        <p:spPr>
          <a:xfrm>
            <a:off x="3125265" y="1042352"/>
            <a:ext cx="4181762" cy="309360"/>
          </a:xfrm>
          <a:prstGeom prst="bentConnector3">
            <a:avLst>
              <a:gd name="adj1" fmla="val 11245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肘形接點 65"/>
          <p:cNvCxnSpPr/>
          <p:nvPr/>
        </p:nvCxnSpPr>
        <p:spPr>
          <a:xfrm>
            <a:off x="2351241" y="1751884"/>
            <a:ext cx="4955786" cy="331322"/>
          </a:xfrm>
          <a:prstGeom prst="bentConnector3">
            <a:avLst>
              <a:gd name="adj1" fmla="val 24648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肘形接點 73"/>
          <p:cNvCxnSpPr/>
          <p:nvPr/>
        </p:nvCxnSpPr>
        <p:spPr>
          <a:xfrm>
            <a:off x="3125265" y="2432170"/>
            <a:ext cx="4181762" cy="373161"/>
          </a:xfrm>
          <a:prstGeom prst="bentConnector3">
            <a:avLst>
              <a:gd name="adj1" fmla="val 1017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肘形接點 79"/>
          <p:cNvCxnSpPr/>
          <p:nvPr/>
        </p:nvCxnSpPr>
        <p:spPr>
          <a:xfrm>
            <a:off x="2351241" y="3119333"/>
            <a:ext cx="4955786" cy="327704"/>
          </a:xfrm>
          <a:prstGeom prst="bentConnector3">
            <a:avLst>
              <a:gd name="adj1" fmla="val 23898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肘形接點 84"/>
          <p:cNvCxnSpPr>
            <a:stCxn id="13" idx="0"/>
          </p:cNvCxnSpPr>
          <p:nvPr/>
        </p:nvCxnSpPr>
        <p:spPr>
          <a:xfrm>
            <a:off x="3153390" y="3816896"/>
            <a:ext cx="4235412" cy="340925"/>
          </a:xfrm>
          <a:prstGeom prst="bentConnector3">
            <a:avLst>
              <a:gd name="adj1" fmla="val 8927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字方塊 91"/>
          <p:cNvSpPr txBox="1"/>
          <p:nvPr/>
        </p:nvSpPr>
        <p:spPr>
          <a:xfrm>
            <a:off x="3899289" y="1686494"/>
            <a:ext cx="3224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 smtClean="0">
                <a:solidFill>
                  <a:schemeClr val="bg1">
                    <a:lumMod val="75000"/>
                  </a:schemeClr>
                </a:solidFill>
              </a:rPr>
              <a:t>資工四</a:t>
            </a:r>
            <a:r>
              <a:rPr lang="zh-TW" altLang="en-US" sz="1800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lang="zh-TW" altLang="en-US" sz="1800" dirty="0" smtClean="0">
                <a:solidFill>
                  <a:schemeClr val="bg1">
                    <a:lumMod val="75000"/>
                  </a:schemeClr>
                </a:solidFill>
              </a:rPr>
              <a:t>林彥</a:t>
            </a:r>
            <a:r>
              <a:rPr lang="zh-TW" altLang="en-US" sz="1800" dirty="0">
                <a:solidFill>
                  <a:schemeClr val="bg1">
                    <a:lumMod val="75000"/>
                  </a:schemeClr>
                </a:solidFill>
              </a:rPr>
              <a:t>儒</a:t>
            </a:r>
            <a:r>
              <a:rPr lang="zh-TW" altLang="en-US" sz="1800" dirty="0" smtClean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lang="en-US" altLang="zh-TW" sz="1800" dirty="0" smtClean="0">
                <a:solidFill>
                  <a:schemeClr val="bg1">
                    <a:lumMod val="75000"/>
                  </a:schemeClr>
                </a:solidFill>
              </a:rPr>
              <a:t>105590017</a:t>
            </a:r>
            <a:r>
              <a:rPr lang="zh-TW" altLang="en-US" sz="1800" dirty="0">
                <a:solidFill>
                  <a:schemeClr val="bg1">
                    <a:lumMod val="75000"/>
                  </a:schemeClr>
                </a:solidFill>
              </a:rPr>
              <a:t>　</a:t>
            </a:r>
          </a:p>
        </p:txBody>
      </p:sp>
      <p:sp>
        <p:nvSpPr>
          <p:cNvPr id="93" name="文字方塊 92"/>
          <p:cNvSpPr txBox="1"/>
          <p:nvPr/>
        </p:nvSpPr>
        <p:spPr>
          <a:xfrm>
            <a:off x="3899289" y="2378741"/>
            <a:ext cx="3247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 smtClean="0">
                <a:solidFill>
                  <a:schemeClr val="bg1">
                    <a:lumMod val="75000"/>
                  </a:schemeClr>
                </a:solidFill>
              </a:rPr>
              <a:t>資工四</a:t>
            </a:r>
            <a:r>
              <a:rPr lang="zh-TW" altLang="en-US" sz="1800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lang="zh-TW" altLang="en-US" sz="1800" dirty="0" smtClean="0">
                <a:solidFill>
                  <a:schemeClr val="bg1">
                    <a:lumMod val="75000"/>
                  </a:schemeClr>
                </a:solidFill>
              </a:rPr>
              <a:t>涂家瑋　</a:t>
            </a:r>
            <a:r>
              <a:rPr lang="en-US" altLang="zh-TW" sz="1800" dirty="0" smtClean="0">
                <a:solidFill>
                  <a:schemeClr val="bg1">
                    <a:lumMod val="75000"/>
                  </a:schemeClr>
                </a:solidFill>
              </a:rPr>
              <a:t>105590025</a:t>
            </a:r>
            <a:r>
              <a:rPr lang="zh-TW" altLang="en-US" sz="1800" dirty="0">
                <a:solidFill>
                  <a:schemeClr val="bg1">
                    <a:lumMod val="75000"/>
                  </a:schemeClr>
                </a:solidFill>
              </a:rPr>
              <a:t>　</a:t>
            </a:r>
          </a:p>
        </p:txBody>
      </p:sp>
      <p:sp>
        <p:nvSpPr>
          <p:cNvPr id="94" name="文字方塊 93"/>
          <p:cNvSpPr txBox="1"/>
          <p:nvPr/>
        </p:nvSpPr>
        <p:spPr>
          <a:xfrm>
            <a:off x="3899289" y="3050040"/>
            <a:ext cx="3187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 smtClean="0">
                <a:solidFill>
                  <a:schemeClr val="bg1">
                    <a:lumMod val="75000"/>
                  </a:schemeClr>
                </a:solidFill>
              </a:rPr>
              <a:t>資工四</a:t>
            </a:r>
            <a:r>
              <a:rPr lang="zh-TW" altLang="en-US" sz="1800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lang="zh-TW" altLang="en-US" sz="1800" dirty="0" smtClean="0">
                <a:solidFill>
                  <a:schemeClr val="bg1">
                    <a:lumMod val="75000"/>
                  </a:schemeClr>
                </a:solidFill>
              </a:rPr>
              <a:t>楊永健　</a:t>
            </a:r>
            <a:r>
              <a:rPr lang="en-US" altLang="zh-TW" sz="1800" dirty="0" smtClean="0">
                <a:solidFill>
                  <a:schemeClr val="bg1">
                    <a:lumMod val="75000"/>
                  </a:schemeClr>
                </a:solidFill>
              </a:rPr>
              <a:t>105590045</a:t>
            </a:r>
            <a:r>
              <a:rPr lang="zh-TW" altLang="en-US" sz="1800" dirty="0">
                <a:solidFill>
                  <a:schemeClr val="bg1">
                    <a:lumMod val="75000"/>
                  </a:schemeClr>
                </a:solidFill>
              </a:rPr>
              <a:t>　</a:t>
            </a:r>
          </a:p>
        </p:txBody>
      </p:sp>
      <p:sp>
        <p:nvSpPr>
          <p:cNvPr id="95" name="文字方塊 94"/>
          <p:cNvSpPr txBox="1"/>
          <p:nvPr/>
        </p:nvSpPr>
        <p:spPr>
          <a:xfrm>
            <a:off x="3899289" y="3754202"/>
            <a:ext cx="3187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 smtClean="0">
                <a:solidFill>
                  <a:schemeClr val="bg1">
                    <a:lumMod val="75000"/>
                  </a:schemeClr>
                </a:solidFill>
              </a:rPr>
              <a:t>資工四</a:t>
            </a:r>
            <a:r>
              <a:rPr lang="zh-TW" altLang="en-US" sz="1800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lang="zh-TW" altLang="en-US" sz="1800" dirty="0" smtClean="0">
                <a:solidFill>
                  <a:schemeClr val="bg1">
                    <a:lumMod val="75000"/>
                  </a:schemeClr>
                </a:solidFill>
              </a:rPr>
              <a:t>卓旭嘉　</a:t>
            </a:r>
            <a:r>
              <a:rPr lang="en-US" altLang="zh-TW" sz="1800" dirty="0">
                <a:solidFill>
                  <a:schemeClr val="bg1">
                    <a:lumMod val="75000"/>
                  </a:schemeClr>
                </a:solidFill>
              </a:rPr>
              <a:t>105590046</a:t>
            </a:r>
            <a:r>
              <a:rPr lang="zh-TW" altLang="en-US" sz="1800" dirty="0">
                <a:solidFill>
                  <a:schemeClr val="bg1">
                    <a:lumMod val="75000"/>
                  </a:schemeClr>
                </a:solidFill>
              </a:rPr>
              <a:t>　</a:t>
            </a:r>
          </a:p>
        </p:txBody>
      </p:sp>
      <p:sp>
        <p:nvSpPr>
          <p:cNvPr id="22" name="六邊形 21"/>
          <p:cNvSpPr/>
          <p:nvPr/>
        </p:nvSpPr>
        <p:spPr>
          <a:xfrm>
            <a:off x="1228914" y="3956299"/>
            <a:ext cx="1116000" cy="912650"/>
          </a:xfrm>
          <a:prstGeom prst="hexagon">
            <a:avLst/>
          </a:prstGeom>
          <a:noFill/>
          <a:ln w="666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/>
              <a:t>＆</a:t>
            </a:r>
            <a:endParaRPr lang="zh-TW" altLang="en-US" sz="4800" dirty="0"/>
          </a:p>
        </p:txBody>
      </p:sp>
      <p:cxnSp>
        <p:nvCxnSpPr>
          <p:cNvPr id="24" name="肘形接點 23"/>
          <p:cNvCxnSpPr/>
          <p:nvPr/>
        </p:nvCxnSpPr>
        <p:spPr>
          <a:xfrm>
            <a:off x="2351241" y="4398370"/>
            <a:ext cx="4955786" cy="327704"/>
          </a:xfrm>
          <a:prstGeom prst="bentConnector3">
            <a:avLst>
              <a:gd name="adj1" fmla="val 23898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3899289" y="4330800"/>
            <a:ext cx="3187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 smtClean="0">
                <a:solidFill>
                  <a:schemeClr val="bg1">
                    <a:lumMod val="75000"/>
                  </a:schemeClr>
                </a:solidFill>
              </a:rPr>
              <a:t>電資四</a:t>
            </a:r>
            <a:r>
              <a:rPr lang="zh-TW" altLang="en-US" sz="1800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lang="zh-TW" altLang="en-US" sz="1800" dirty="0" smtClean="0">
                <a:solidFill>
                  <a:schemeClr val="bg1">
                    <a:lumMod val="75000"/>
                  </a:schemeClr>
                </a:solidFill>
              </a:rPr>
              <a:t>江俊廷　</a:t>
            </a:r>
            <a:r>
              <a:rPr lang="en-US" altLang="zh-TW" sz="1800" dirty="0" smtClean="0">
                <a:solidFill>
                  <a:schemeClr val="bg1">
                    <a:lumMod val="75000"/>
                  </a:schemeClr>
                </a:solidFill>
              </a:rPr>
              <a:t>105820006</a:t>
            </a:r>
            <a:r>
              <a:rPr lang="zh-TW" altLang="en-US" sz="1800" dirty="0">
                <a:solidFill>
                  <a:schemeClr val="bg1">
                    <a:lumMod val="75000"/>
                  </a:schemeClr>
                </a:solidFill>
              </a:rPr>
              <a:t>　</a:t>
            </a:r>
          </a:p>
        </p:txBody>
      </p:sp>
    </p:spTree>
  </p:cSld>
  <p:clrMapOvr>
    <a:masterClrMapping/>
  </p:clrMapOvr>
  <p:transition advTm="3000"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75"/>
          <a:stretch/>
        </p:blipFill>
        <p:spPr>
          <a:xfrm>
            <a:off x="1469173" y="61252"/>
            <a:ext cx="6767656" cy="4996387"/>
          </a:xfrm>
          <a:prstGeom prst="rect">
            <a:avLst/>
          </a:prstGeom>
        </p:spPr>
      </p:pic>
      <p:sp>
        <p:nvSpPr>
          <p:cNvPr id="5" name="Google Shape;359;p14"/>
          <p:cNvSpPr txBox="1">
            <a:spLocks/>
          </p:cNvSpPr>
          <p:nvPr/>
        </p:nvSpPr>
        <p:spPr>
          <a:xfrm>
            <a:off x="135628" y="1977554"/>
            <a:ext cx="1500666" cy="4804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>
                <a:solidFill>
                  <a:srgbClr val="2AC3DD"/>
                </a:solidFill>
              </a:rPr>
              <a:t>Entity Models</a:t>
            </a:r>
            <a:endParaRPr lang="en-US" dirty="0">
              <a:solidFill>
                <a:srgbClr val="2AC3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73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3374"/>
            <a:ext cx="9144000" cy="3574289"/>
          </a:xfrm>
          <a:prstGeom prst="rect">
            <a:avLst/>
          </a:prstGeom>
        </p:spPr>
      </p:pic>
      <p:sp>
        <p:nvSpPr>
          <p:cNvPr id="4" name="Google Shape;359;p14"/>
          <p:cNvSpPr txBox="1">
            <a:spLocks/>
          </p:cNvSpPr>
          <p:nvPr/>
        </p:nvSpPr>
        <p:spPr>
          <a:xfrm>
            <a:off x="3259464" y="673768"/>
            <a:ext cx="1413164" cy="4804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 smtClean="0">
                <a:solidFill>
                  <a:srgbClr val="2AC3DD"/>
                </a:solidFill>
              </a:rPr>
              <a:t>CommonTools</a:t>
            </a:r>
            <a:endParaRPr lang="en-US" dirty="0">
              <a:solidFill>
                <a:srgbClr val="2AC3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36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199" y="1735750"/>
            <a:ext cx="596272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使用工具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測試</a:t>
            </a:r>
            <a:endParaRPr dirty="0"/>
          </a:p>
        </p:txBody>
      </p:sp>
      <p:sp>
        <p:nvSpPr>
          <p:cNvPr id="360" name="Google Shape;360;p1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Nixie One"/>
                <a:sym typeface="Nixie One"/>
              </a:rPr>
              <a:t>4</a:t>
            </a:r>
            <a:endParaRPr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257794"/>
      </p:ext>
    </p:extLst>
  </p:cSld>
  <p:clrMapOvr>
    <a:masterClrMapping/>
  </p:clrMapOvr>
  <p:transition advTm="3000"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 dirty="0"/>
          </a:p>
        </p:txBody>
      </p:sp>
      <p:sp>
        <p:nvSpPr>
          <p:cNvPr id="4" name="Google Shape;359;p14"/>
          <p:cNvSpPr txBox="1">
            <a:spLocks/>
          </p:cNvSpPr>
          <p:nvPr/>
        </p:nvSpPr>
        <p:spPr>
          <a:xfrm>
            <a:off x="1574647" y="1313456"/>
            <a:ext cx="5889306" cy="5114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dirty="0" smtClean="0">
                <a:solidFill>
                  <a:srgbClr val="2AC3DD"/>
                </a:solidFill>
              </a:rPr>
              <a:t>開發工具 </a:t>
            </a:r>
            <a:r>
              <a:rPr lang="en-US" altLang="zh-TW" sz="2800" dirty="0" smtClean="0">
                <a:solidFill>
                  <a:srgbClr val="2AC3DD"/>
                </a:solidFill>
              </a:rPr>
              <a:t>&amp;</a:t>
            </a:r>
            <a:r>
              <a:rPr lang="zh-TW" altLang="en-US" sz="2800" dirty="0">
                <a:solidFill>
                  <a:srgbClr val="2AC3DD"/>
                </a:solidFill>
              </a:rPr>
              <a:t>使用測試工具</a:t>
            </a:r>
            <a:endParaRPr lang="en-US" altLang="zh-TW" sz="2800" dirty="0">
              <a:solidFill>
                <a:srgbClr val="2AC3DD"/>
              </a:solidFill>
            </a:endParaRPr>
          </a:p>
          <a:p>
            <a:endParaRPr lang="en-US" sz="2800" dirty="0">
              <a:solidFill>
                <a:srgbClr val="2AC3DD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813102" y="1824876"/>
            <a:ext cx="493697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2AC3DD"/>
                </a:solidFill>
              </a:rPr>
              <a:t>前端：</a:t>
            </a:r>
            <a:r>
              <a:rPr lang="en-US" altLang="zh-TW" dirty="0" smtClean="0">
                <a:solidFill>
                  <a:srgbClr val="2AC3DD"/>
                </a:solidFill>
              </a:rPr>
              <a:t>Vue.js</a:t>
            </a:r>
          </a:p>
          <a:p>
            <a:r>
              <a:rPr lang="zh-TW" altLang="en-US" dirty="0" smtClean="0">
                <a:solidFill>
                  <a:srgbClr val="2AC3DD"/>
                </a:solidFill>
              </a:rPr>
              <a:t>後端：</a:t>
            </a:r>
            <a:r>
              <a:rPr lang="en-US" altLang="zh-TW" dirty="0" smtClean="0">
                <a:solidFill>
                  <a:srgbClr val="2AC3DD"/>
                </a:solidFill>
              </a:rPr>
              <a:t>.NET Core Web </a:t>
            </a:r>
            <a:r>
              <a:rPr lang="en-US" altLang="zh-TW" dirty="0" err="1" smtClean="0">
                <a:solidFill>
                  <a:srgbClr val="2AC3DD"/>
                </a:solidFill>
              </a:rPr>
              <a:t>Api</a:t>
            </a:r>
            <a:r>
              <a:rPr lang="en-US" altLang="zh-TW" dirty="0" smtClean="0">
                <a:solidFill>
                  <a:srgbClr val="2AC3DD"/>
                </a:solidFill>
              </a:rPr>
              <a:t/>
            </a:r>
            <a:br>
              <a:rPr lang="en-US" altLang="zh-TW" dirty="0" smtClean="0">
                <a:solidFill>
                  <a:srgbClr val="2AC3DD"/>
                </a:solidFill>
              </a:rPr>
            </a:br>
            <a:endParaRPr lang="en-US" altLang="zh-TW" dirty="0" smtClean="0">
              <a:solidFill>
                <a:srgbClr val="2AC3DD"/>
              </a:solidFill>
            </a:endParaRPr>
          </a:p>
          <a:p>
            <a:r>
              <a:rPr lang="en-US" altLang="zh-TW" dirty="0" err="1">
                <a:solidFill>
                  <a:srgbClr val="2AC3DD"/>
                </a:solidFill>
              </a:rPr>
              <a:t>UnitTest</a:t>
            </a:r>
            <a:r>
              <a:rPr lang="en-US" altLang="zh-TW" dirty="0">
                <a:solidFill>
                  <a:srgbClr val="2AC3DD"/>
                </a:solidFill>
              </a:rPr>
              <a:t> &amp; </a:t>
            </a:r>
            <a:r>
              <a:rPr lang="en-US" altLang="zh-TW" dirty="0" err="1">
                <a:solidFill>
                  <a:srgbClr val="2AC3DD"/>
                </a:solidFill>
              </a:rPr>
              <a:t>IntergrationTest</a:t>
            </a:r>
            <a:r>
              <a:rPr lang="en-US" altLang="zh-TW" dirty="0">
                <a:solidFill>
                  <a:srgbClr val="2AC3DD"/>
                </a:solidFill>
              </a:rPr>
              <a:t>: NUnit3</a:t>
            </a:r>
          </a:p>
          <a:p>
            <a:endParaRPr lang="en-US" altLang="zh-TW" dirty="0">
              <a:solidFill>
                <a:srgbClr val="2AC3DD"/>
              </a:solidFill>
            </a:endParaRPr>
          </a:p>
          <a:p>
            <a:r>
              <a:rPr lang="en-US" altLang="zh-TW" dirty="0" err="1">
                <a:solidFill>
                  <a:srgbClr val="2AC3DD"/>
                </a:solidFill>
              </a:rPr>
              <a:t>UITest</a:t>
            </a:r>
            <a:r>
              <a:rPr lang="en-US" altLang="zh-TW" dirty="0">
                <a:solidFill>
                  <a:srgbClr val="2AC3DD"/>
                </a:solidFill>
              </a:rPr>
              <a:t>(Acceptance testing): </a:t>
            </a:r>
            <a:r>
              <a:rPr lang="en-US" altLang="zh-TW" dirty="0" err="1">
                <a:solidFill>
                  <a:srgbClr val="2AC3DD"/>
                </a:solidFill>
              </a:rPr>
              <a:t>SpecFlow</a:t>
            </a:r>
            <a:endParaRPr lang="en-US" altLang="zh-TW" dirty="0">
              <a:solidFill>
                <a:srgbClr val="2AC3DD"/>
              </a:solidFill>
            </a:endParaRPr>
          </a:p>
          <a:p>
            <a:endParaRPr lang="en-US" altLang="zh-TW" dirty="0" smtClean="0">
              <a:solidFill>
                <a:srgbClr val="2AC3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56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 dirty="0"/>
          </a:p>
        </p:txBody>
      </p:sp>
      <p:sp>
        <p:nvSpPr>
          <p:cNvPr id="4" name="Google Shape;359;p14"/>
          <p:cNvSpPr txBox="1">
            <a:spLocks/>
          </p:cNvSpPr>
          <p:nvPr/>
        </p:nvSpPr>
        <p:spPr>
          <a:xfrm>
            <a:off x="2459043" y="253732"/>
            <a:ext cx="4701639" cy="5114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 dirty="0" err="1">
                <a:solidFill>
                  <a:srgbClr val="2AC3DD"/>
                </a:solidFill>
              </a:rPr>
              <a:t>UnitTest</a:t>
            </a:r>
            <a:r>
              <a:rPr lang="en-US" altLang="zh-TW" sz="2800" dirty="0">
                <a:solidFill>
                  <a:srgbClr val="2AC3DD"/>
                </a:solidFill>
              </a:rPr>
              <a:t> &amp; </a:t>
            </a:r>
            <a:r>
              <a:rPr lang="en-US" altLang="zh-TW" sz="2800" dirty="0" err="1">
                <a:solidFill>
                  <a:srgbClr val="2AC3DD"/>
                </a:solidFill>
              </a:rPr>
              <a:t>IntergrationTest</a:t>
            </a:r>
            <a:endParaRPr lang="en-US" sz="2800" dirty="0">
              <a:solidFill>
                <a:srgbClr val="2AC3DD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480" y="1519767"/>
            <a:ext cx="4068763" cy="225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8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 dirty="0"/>
          </a:p>
        </p:txBody>
      </p:sp>
      <p:sp>
        <p:nvSpPr>
          <p:cNvPr id="4" name="Google Shape;359;p14"/>
          <p:cNvSpPr txBox="1">
            <a:spLocks/>
          </p:cNvSpPr>
          <p:nvPr/>
        </p:nvSpPr>
        <p:spPr>
          <a:xfrm>
            <a:off x="2459043" y="253732"/>
            <a:ext cx="4701639" cy="5114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 dirty="0" err="1">
                <a:solidFill>
                  <a:srgbClr val="2AC3DD"/>
                </a:solidFill>
              </a:rPr>
              <a:t>UnitTest</a:t>
            </a:r>
            <a:r>
              <a:rPr lang="en-US" altLang="zh-TW" sz="2800" dirty="0">
                <a:solidFill>
                  <a:srgbClr val="2AC3DD"/>
                </a:solidFill>
              </a:rPr>
              <a:t> &amp; </a:t>
            </a:r>
            <a:r>
              <a:rPr lang="en-US" altLang="zh-TW" sz="2800" dirty="0" err="1">
                <a:solidFill>
                  <a:srgbClr val="2AC3DD"/>
                </a:solidFill>
              </a:rPr>
              <a:t>IntergrationTest</a:t>
            </a:r>
            <a:endParaRPr lang="en-US" sz="2800" dirty="0">
              <a:solidFill>
                <a:srgbClr val="2AC3DD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385" y="1312334"/>
            <a:ext cx="2716953" cy="29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76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 dirty="0"/>
          </a:p>
        </p:txBody>
      </p:sp>
      <p:sp>
        <p:nvSpPr>
          <p:cNvPr id="4" name="Google Shape;359;p14"/>
          <p:cNvSpPr txBox="1">
            <a:spLocks/>
          </p:cNvSpPr>
          <p:nvPr/>
        </p:nvSpPr>
        <p:spPr>
          <a:xfrm>
            <a:off x="2384960" y="124616"/>
            <a:ext cx="4701639" cy="5114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000" dirty="0" err="1">
                <a:solidFill>
                  <a:srgbClr val="2AC3DD"/>
                </a:solidFill>
              </a:rPr>
              <a:t>UITest</a:t>
            </a:r>
            <a:r>
              <a:rPr lang="en-US" altLang="zh-TW" sz="2000" dirty="0">
                <a:solidFill>
                  <a:srgbClr val="2AC3DD"/>
                </a:solidFill>
              </a:rPr>
              <a:t>(Acceptance testing</a:t>
            </a:r>
            <a:r>
              <a:rPr lang="en-US" altLang="zh-TW" sz="2000" dirty="0" smtClean="0">
                <a:solidFill>
                  <a:srgbClr val="2AC3DD"/>
                </a:solidFill>
              </a:rPr>
              <a:t>): </a:t>
            </a:r>
            <a:r>
              <a:rPr lang="en-US" altLang="zh-TW" sz="2000" dirty="0" err="1" smtClean="0">
                <a:solidFill>
                  <a:srgbClr val="2AC3DD"/>
                </a:solidFill>
              </a:rPr>
              <a:t>SpecFlow</a:t>
            </a:r>
            <a:endParaRPr lang="en-US" sz="2000" dirty="0">
              <a:solidFill>
                <a:srgbClr val="2AC3DD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748" y="723055"/>
            <a:ext cx="5992061" cy="413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55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 dirty="0"/>
          </a:p>
        </p:txBody>
      </p:sp>
      <p:sp>
        <p:nvSpPr>
          <p:cNvPr id="4" name="Google Shape;359;p14"/>
          <p:cNvSpPr txBox="1">
            <a:spLocks/>
          </p:cNvSpPr>
          <p:nvPr/>
        </p:nvSpPr>
        <p:spPr>
          <a:xfrm>
            <a:off x="2384960" y="124616"/>
            <a:ext cx="4701639" cy="5114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000" dirty="0" err="1">
                <a:solidFill>
                  <a:srgbClr val="2AC3DD"/>
                </a:solidFill>
              </a:rPr>
              <a:t>UITest</a:t>
            </a:r>
            <a:r>
              <a:rPr lang="en-US" altLang="zh-TW" sz="2000" dirty="0">
                <a:solidFill>
                  <a:srgbClr val="2AC3DD"/>
                </a:solidFill>
              </a:rPr>
              <a:t>(Acceptance testing</a:t>
            </a:r>
            <a:r>
              <a:rPr lang="en-US" altLang="zh-TW" sz="2000" dirty="0" smtClean="0">
                <a:solidFill>
                  <a:srgbClr val="2AC3DD"/>
                </a:solidFill>
              </a:rPr>
              <a:t>): </a:t>
            </a:r>
            <a:r>
              <a:rPr lang="en-US" altLang="zh-TW" sz="2000" dirty="0" err="1" smtClean="0">
                <a:solidFill>
                  <a:srgbClr val="2AC3DD"/>
                </a:solidFill>
              </a:rPr>
              <a:t>SpecFlow</a:t>
            </a:r>
            <a:endParaRPr lang="en-US" sz="2000" dirty="0">
              <a:solidFill>
                <a:srgbClr val="2AC3DD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612" y="848249"/>
            <a:ext cx="6900333" cy="366580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285612" y="1231899"/>
            <a:ext cx="1432188" cy="21166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732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 dirty="0"/>
          </a:p>
        </p:txBody>
      </p:sp>
      <p:sp>
        <p:nvSpPr>
          <p:cNvPr id="4" name="Google Shape;359;p14"/>
          <p:cNvSpPr txBox="1">
            <a:spLocks/>
          </p:cNvSpPr>
          <p:nvPr/>
        </p:nvSpPr>
        <p:spPr>
          <a:xfrm>
            <a:off x="2384960" y="124616"/>
            <a:ext cx="4701639" cy="5114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000" dirty="0" err="1">
                <a:solidFill>
                  <a:srgbClr val="2AC3DD"/>
                </a:solidFill>
              </a:rPr>
              <a:t>UITest</a:t>
            </a:r>
            <a:r>
              <a:rPr lang="en-US" altLang="zh-TW" sz="2000" dirty="0">
                <a:solidFill>
                  <a:srgbClr val="2AC3DD"/>
                </a:solidFill>
              </a:rPr>
              <a:t>(Acceptance testing</a:t>
            </a:r>
            <a:r>
              <a:rPr lang="en-US" altLang="zh-TW" sz="2000" dirty="0" smtClean="0">
                <a:solidFill>
                  <a:srgbClr val="2AC3DD"/>
                </a:solidFill>
              </a:rPr>
              <a:t>): </a:t>
            </a:r>
            <a:r>
              <a:rPr lang="en-US" altLang="zh-TW" sz="2000" dirty="0" err="1" smtClean="0">
                <a:solidFill>
                  <a:srgbClr val="2AC3DD"/>
                </a:solidFill>
              </a:rPr>
              <a:t>SpecFlow</a:t>
            </a:r>
            <a:endParaRPr lang="en-US" sz="2000" dirty="0">
              <a:solidFill>
                <a:srgbClr val="2AC3DD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295" y="1954608"/>
            <a:ext cx="6294967" cy="132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5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199" y="1735750"/>
            <a:ext cx="596272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個人貢獻</a:t>
            </a:r>
            <a:r>
              <a:rPr lang="zh-TW" altLang="en-US" dirty="0"/>
              <a:t>評估</a:t>
            </a:r>
            <a:endParaRPr dirty="0"/>
          </a:p>
        </p:txBody>
      </p:sp>
      <p:sp>
        <p:nvSpPr>
          <p:cNvPr id="360" name="Google Shape;360;p1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Nixie One"/>
                <a:sym typeface="Nixie One"/>
              </a:rPr>
              <a:t>4</a:t>
            </a:r>
            <a:endParaRPr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554394"/>
      </p:ext>
    </p:extLst>
  </p:cSld>
  <p:clrMapOvr>
    <a:masterClrMapping/>
  </p:clrMapOvr>
  <p:transition advTm="3000"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199" y="1735750"/>
            <a:ext cx="5798127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System Block Diagram</a:t>
            </a:r>
            <a:endParaRPr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1</a:t>
            </a:r>
            <a:endParaRPr b="1" dirty="0">
              <a:solidFill>
                <a:srgbClr val="FFFFFF"/>
              </a:solidFill>
            </a:endParaRPr>
          </a:p>
        </p:txBody>
      </p:sp>
      <p:sp>
        <p:nvSpPr>
          <p:cNvPr id="2" name="副標題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9258823"/>
      </p:ext>
    </p:extLst>
  </p:cSld>
  <p:clrMapOvr>
    <a:masterClrMapping/>
  </p:clrMapOvr>
  <p:transition advTm="3000">
    <p:fade thruBlk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61" y="0"/>
            <a:ext cx="710013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3;p12"/>
          <p:cNvSpPr txBox="1"/>
          <p:nvPr/>
        </p:nvSpPr>
        <p:spPr>
          <a:xfrm>
            <a:off x="847493" y="1118903"/>
            <a:ext cx="8110110" cy="38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1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TW" altLang="en-US" sz="1600" dirty="0" smtClean="0">
                <a:solidFill>
                  <a:srgbClr val="C6DAEC"/>
                </a:solidFill>
                <a:latin typeface="Muli"/>
              </a:rPr>
              <a:t>涂家瑋：</a:t>
            </a:r>
            <a:r>
              <a:rPr lang="en-US" altLang="zh-TW" sz="1600" dirty="0" smtClean="0">
                <a:solidFill>
                  <a:srgbClr val="C6DAEC"/>
                </a:solidFill>
                <a:latin typeface="Muli"/>
              </a:rPr>
              <a:t>1.4.9</a:t>
            </a:r>
            <a:r>
              <a:rPr lang="zh-TW" altLang="en-US" sz="1600" dirty="0" smtClean="0">
                <a:solidFill>
                  <a:srgbClr val="C6DAEC"/>
                </a:solidFill>
                <a:latin typeface="Muli"/>
              </a:rPr>
              <a:t>、</a:t>
            </a:r>
            <a:r>
              <a:rPr lang="en-US" altLang="zh-TW" sz="1600" dirty="0" smtClean="0">
                <a:solidFill>
                  <a:srgbClr val="C6DAEC"/>
                </a:solidFill>
                <a:latin typeface="Muli"/>
              </a:rPr>
              <a:t>1.6.9</a:t>
            </a:r>
          </a:p>
          <a:p>
            <a:pPr marL="285750" lvl="1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TW" altLang="en-US" sz="1600" dirty="0" smtClean="0">
                <a:solidFill>
                  <a:srgbClr val="C6DAEC"/>
                </a:solidFill>
                <a:latin typeface="Muli"/>
              </a:rPr>
              <a:t>卓旭嘉：</a:t>
            </a:r>
            <a:r>
              <a:rPr lang="en-US" altLang="zh-TW" sz="1600" dirty="0" smtClean="0">
                <a:solidFill>
                  <a:srgbClr val="C6DAEC"/>
                </a:solidFill>
                <a:latin typeface="Muli"/>
              </a:rPr>
              <a:t>1.4.1</a:t>
            </a:r>
            <a:r>
              <a:rPr lang="zh-TW" altLang="en-US" sz="1600" dirty="0" smtClean="0">
                <a:solidFill>
                  <a:srgbClr val="C6DAEC"/>
                </a:solidFill>
                <a:latin typeface="Muli"/>
              </a:rPr>
              <a:t>、</a:t>
            </a:r>
            <a:r>
              <a:rPr lang="en-US" altLang="zh-TW" sz="1600" dirty="0" smtClean="0">
                <a:solidFill>
                  <a:srgbClr val="C6DAEC"/>
                </a:solidFill>
                <a:latin typeface="Muli"/>
              </a:rPr>
              <a:t>1.4.2</a:t>
            </a:r>
            <a:r>
              <a:rPr lang="zh-TW" altLang="en-US" sz="1600" dirty="0" smtClean="0">
                <a:solidFill>
                  <a:srgbClr val="C6DAEC"/>
                </a:solidFill>
                <a:latin typeface="Muli"/>
              </a:rPr>
              <a:t>、</a:t>
            </a:r>
            <a:r>
              <a:rPr lang="en-US" altLang="zh-TW" sz="1600" dirty="0" smtClean="0">
                <a:solidFill>
                  <a:srgbClr val="C6DAEC"/>
                </a:solidFill>
                <a:latin typeface="Muli"/>
              </a:rPr>
              <a:t>1.4.3</a:t>
            </a:r>
            <a:r>
              <a:rPr lang="zh-TW" altLang="en-US" sz="1600" dirty="0" smtClean="0">
                <a:solidFill>
                  <a:srgbClr val="C6DAEC"/>
                </a:solidFill>
                <a:latin typeface="Muli"/>
              </a:rPr>
              <a:t>、</a:t>
            </a:r>
            <a:r>
              <a:rPr lang="en-US" altLang="zh-TW" sz="1600" dirty="0" smtClean="0">
                <a:solidFill>
                  <a:srgbClr val="C6DAEC"/>
                </a:solidFill>
                <a:latin typeface="Muli"/>
              </a:rPr>
              <a:t>1.4.6</a:t>
            </a:r>
            <a:r>
              <a:rPr lang="zh-TW" altLang="en-US" sz="1600" dirty="0" smtClean="0">
                <a:solidFill>
                  <a:srgbClr val="C6DAEC"/>
                </a:solidFill>
                <a:latin typeface="Muli"/>
              </a:rPr>
              <a:t>、</a:t>
            </a:r>
            <a:r>
              <a:rPr lang="en-US" altLang="zh-TW" sz="1600" dirty="0" smtClean="0">
                <a:solidFill>
                  <a:srgbClr val="C6DAEC"/>
                </a:solidFill>
                <a:latin typeface="Muli"/>
              </a:rPr>
              <a:t>1.4.7</a:t>
            </a:r>
          </a:p>
          <a:p>
            <a:pPr lvl="2">
              <a:spcBef>
                <a:spcPts val="600"/>
              </a:spcBef>
            </a:pPr>
            <a:r>
              <a:rPr lang="en-US" altLang="zh-TW" sz="1600" dirty="0" smtClean="0">
                <a:solidFill>
                  <a:srgbClr val="C6DAEC"/>
                </a:solidFill>
                <a:latin typeface="Muli"/>
              </a:rPr>
              <a:t>	   1.6.1</a:t>
            </a:r>
            <a:r>
              <a:rPr lang="zh-TW" altLang="en-US" sz="1600" dirty="0" smtClean="0">
                <a:solidFill>
                  <a:srgbClr val="C6DAEC"/>
                </a:solidFill>
                <a:latin typeface="Muli"/>
              </a:rPr>
              <a:t>、</a:t>
            </a:r>
            <a:r>
              <a:rPr lang="en-US" altLang="zh-TW" sz="1600" dirty="0" smtClean="0">
                <a:solidFill>
                  <a:srgbClr val="C6DAEC"/>
                </a:solidFill>
                <a:latin typeface="Muli"/>
              </a:rPr>
              <a:t>1.6.2</a:t>
            </a:r>
            <a:r>
              <a:rPr lang="zh-TW" altLang="en-US" sz="1600" dirty="0" smtClean="0">
                <a:solidFill>
                  <a:srgbClr val="C6DAEC"/>
                </a:solidFill>
                <a:latin typeface="Muli"/>
              </a:rPr>
              <a:t>、</a:t>
            </a:r>
            <a:r>
              <a:rPr lang="en-US" altLang="zh-TW" sz="1600" dirty="0" smtClean="0">
                <a:solidFill>
                  <a:srgbClr val="C6DAEC"/>
                </a:solidFill>
                <a:latin typeface="Muli"/>
              </a:rPr>
              <a:t>1.6.3</a:t>
            </a:r>
            <a:r>
              <a:rPr lang="zh-TW" altLang="en-US" sz="1600" dirty="0" smtClean="0">
                <a:solidFill>
                  <a:srgbClr val="C6DAEC"/>
                </a:solidFill>
                <a:latin typeface="Muli"/>
              </a:rPr>
              <a:t>、</a:t>
            </a:r>
            <a:r>
              <a:rPr lang="en-US" altLang="zh-TW" sz="1600" dirty="0" smtClean="0">
                <a:solidFill>
                  <a:srgbClr val="C6DAEC"/>
                </a:solidFill>
                <a:latin typeface="Muli"/>
              </a:rPr>
              <a:t>1.6.6</a:t>
            </a:r>
            <a:r>
              <a:rPr lang="zh-TW" altLang="en-US" sz="1600" dirty="0" smtClean="0">
                <a:solidFill>
                  <a:srgbClr val="C6DAEC"/>
                </a:solidFill>
                <a:latin typeface="Muli"/>
              </a:rPr>
              <a:t>、</a:t>
            </a:r>
            <a:r>
              <a:rPr lang="en-US" altLang="zh-TW" sz="1600" dirty="0" smtClean="0">
                <a:solidFill>
                  <a:srgbClr val="C6DAEC"/>
                </a:solidFill>
                <a:latin typeface="Muli"/>
              </a:rPr>
              <a:t>1.6.7</a:t>
            </a:r>
          </a:p>
          <a:p>
            <a:pPr marL="285750" lvl="1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TW" altLang="en-US" sz="1600" dirty="0" smtClean="0">
                <a:solidFill>
                  <a:srgbClr val="C6DAEC"/>
                </a:solidFill>
                <a:latin typeface="Muli"/>
              </a:rPr>
              <a:t>江俊廷：</a:t>
            </a:r>
            <a:r>
              <a:rPr lang="en-US" altLang="zh-TW" sz="1600" dirty="0" smtClean="0">
                <a:solidFill>
                  <a:srgbClr val="C6DAEC"/>
                </a:solidFill>
                <a:latin typeface="Muli"/>
              </a:rPr>
              <a:t>1.4.4</a:t>
            </a:r>
            <a:r>
              <a:rPr lang="zh-TW" altLang="en-US" sz="1600" dirty="0" smtClean="0">
                <a:solidFill>
                  <a:srgbClr val="C6DAEC"/>
                </a:solidFill>
                <a:latin typeface="Muli"/>
              </a:rPr>
              <a:t>、</a:t>
            </a:r>
            <a:r>
              <a:rPr lang="en-US" altLang="zh-TW" sz="1600" dirty="0" smtClean="0">
                <a:solidFill>
                  <a:srgbClr val="C6DAEC"/>
                </a:solidFill>
                <a:latin typeface="Muli"/>
              </a:rPr>
              <a:t>1.4.5</a:t>
            </a:r>
            <a:r>
              <a:rPr lang="zh-TW" altLang="en-US" sz="1600" dirty="0" smtClean="0">
                <a:solidFill>
                  <a:srgbClr val="C6DAEC"/>
                </a:solidFill>
                <a:latin typeface="Muli"/>
              </a:rPr>
              <a:t>、</a:t>
            </a:r>
            <a:r>
              <a:rPr lang="en-US" altLang="zh-TW" sz="1600" dirty="0" smtClean="0">
                <a:solidFill>
                  <a:srgbClr val="C6DAEC"/>
                </a:solidFill>
                <a:latin typeface="Muli"/>
              </a:rPr>
              <a:t>1.4.8</a:t>
            </a:r>
          </a:p>
          <a:p>
            <a:pPr lvl="1">
              <a:spcBef>
                <a:spcPts val="600"/>
              </a:spcBef>
            </a:pPr>
            <a:r>
              <a:rPr lang="en-US" altLang="zh-TW" sz="1600" dirty="0">
                <a:solidFill>
                  <a:srgbClr val="C6DAEC"/>
                </a:solidFill>
                <a:latin typeface="Muli"/>
              </a:rPr>
              <a:t>	</a:t>
            </a:r>
            <a:r>
              <a:rPr lang="en-US" altLang="zh-TW" sz="1600" dirty="0" smtClean="0">
                <a:solidFill>
                  <a:srgbClr val="C6DAEC"/>
                </a:solidFill>
                <a:latin typeface="Muli"/>
              </a:rPr>
              <a:t>   1.6.4</a:t>
            </a:r>
            <a:r>
              <a:rPr lang="zh-TW" altLang="en-US" sz="1600" dirty="0" smtClean="0">
                <a:solidFill>
                  <a:srgbClr val="C6DAEC"/>
                </a:solidFill>
                <a:latin typeface="Muli"/>
              </a:rPr>
              <a:t>、</a:t>
            </a:r>
            <a:r>
              <a:rPr lang="en-US" altLang="zh-TW" sz="1600" dirty="0" smtClean="0">
                <a:solidFill>
                  <a:srgbClr val="C6DAEC"/>
                </a:solidFill>
                <a:latin typeface="Muli"/>
              </a:rPr>
              <a:t>1.6.5</a:t>
            </a:r>
            <a:r>
              <a:rPr lang="zh-TW" altLang="en-US" sz="1600" dirty="0" smtClean="0">
                <a:solidFill>
                  <a:srgbClr val="C6DAEC"/>
                </a:solidFill>
                <a:latin typeface="Muli"/>
              </a:rPr>
              <a:t>、</a:t>
            </a:r>
            <a:r>
              <a:rPr lang="en-US" altLang="zh-TW" sz="1600" dirty="0" smtClean="0">
                <a:solidFill>
                  <a:srgbClr val="C6DAEC"/>
                </a:solidFill>
                <a:latin typeface="Muli"/>
              </a:rPr>
              <a:t>1.6.8</a:t>
            </a:r>
            <a:endParaRPr lang="zh-TW" altLang="en-US" sz="1600" dirty="0">
              <a:solidFill>
                <a:srgbClr val="C6DAEC"/>
              </a:solidFill>
              <a:latin typeface="Muli"/>
            </a:endParaRPr>
          </a:p>
          <a:p>
            <a:pPr marL="285750" lvl="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TW" altLang="en-US" sz="1600" dirty="0" smtClean="0">
                <a:solidFill>
                  <a:srgbClr val="C6DAEC"/>
                </a:solidFill>
                <a:latin typeface="Muli"/>
              </a:rPr>
              <a:t>王方顯：</a:t>
            </a:r>
            <a:r>
              <a:rPr lang="en-US" altLang="zh-TW" sz="1600" dirty="0" smtClean="0">
                <a:solidFill>
                  <a:srgbClr val="C6DAEC"/>
                </a:solidFill>
                <a:latin typeface="Muli"/>
              </a:rPr>
              <a:t>1.2.1</a:t>
            </a:r>
            <a:r>
              <a:rPr lang="zh-TW" altLang="en-US" sz="1600" dirty="0">
                <a:solidFill>
                  <a:srgbClr val="C6DAEC"/>
                </a:solidFill>
                <a:latin typeface="Muli"/>
              </a:rPr>
              <a:t>、</a:t>
            </a:r>
            <a:r>
              <a:rPr lang="en-US" altLang="zh-TW" sz="1600" dirty="0" smtClean="0">
                <a:solidFill>
                  <a:srgbClr val="C6DAEC"/>
                </a:solidFill>
                <a:latin typeface="Muli"/>
              </a:rPr>
              <a:t>1.3.1</a:t>
            </a:r>
            <a:r>
              <a:rPr lang="zh-TW" altLang="en-US" sz="1600" dirty="0">
                <a:solidFill>
                  <a:srgbClr val="C6DAEC"/>
                </a:solidFill>
                <a:latin typeface="Muli"/>
              </a:rPr>
              <a:t>、</a:t>
            </a:r>
            <a:r>
              <a:rPr lang="en-US" altLang="zh-TW" sz="1600" dirty="0" smtClean="0">
                <a:solidFill>
                  <a:srgbClr val="C6DAEC"/>
                </a:solidFill>
                <a:latin typeface="Muli"/>
              </a:rPr>
              <a:t>1.5.1</a:t>
            </a:r>
            <a:r>
              <a:rPr lang="zh-TW" altLang="en-US" sz="1600" dirty="0" smtClean="0">
                <a:solidFill>
                  <a:srgbClr val="C6DAEC"/>
                </a:solidFill>
                <a:latin typeface="Muli"/>
              </a:rPr>
              <a:t>、</a:t>
            </a:r>
            <a:r>
              <a:rPr lang="en-US" altLang="zh-TW" sz="1600" dirty="0" smtClean="0">
                <a:solidFill>
                  <a:srgbClr val="C6DAEC"/>
                </a:solidFill>
                <a:latin typeface="Muli"/>
              </a:rPr>
              <a:t>1.7.1</a:t>
            </a:r>
            <a:r>
              <a:rPr lang="zh-TW" altLang="en-US" sz="1600" dirty="0" smtClean="0">
                <a:solidFill>
                  <a:srgbClr val="C6DAEC"/>
                </a:solidFill>
                <a:latin typeface="Muli"/>
              </a:rPr>
              <a:t>、</a:t>
            </a:r>
            <a:r>
              <a:rPr lang="en-US" altLang="zh-TW" sz="1600" dirty="0" smtClean="0">
                <a:solidFill>
                  <a:srgbClr val="C6DAEC"/>
                </a:solidFill>
                <a:latin typeface="Muli"/>
              </a:rPr>
              <a:t>1.7.2</a:t>
            </a:r>
          </a:p>
          <a:p>
            <a:pPr marL="285750" lvl="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TW" altLang="en-US" sz="1600" dirty="0" smtClean="0">
                <a:solidFill>
                  <a:srgbClr val="C6DAEC"/>
                </a:solidFill>
                <a:latin typeface="Muli"/>
              </a:rPr>
              <a:t>林彥儒：</a:t>
            </a:r>
            <a:r>
              <a:rPr lang="en-US" altLang="zh-TW" sz="1600" dirty="0" smtClean="0">
                <a:solidFill>
                  <a:srgbClr val="C6DAEC"/>
                </a:solidFill>
                <a:latin typeface="Muli"/>
              </a:rPr>
              <a:t>1.3.2</a:t>
            </a:r>
            <a:r>
              <a:rPr lang="zh-TW" altLang="en-US" sz="1600" dirty="0" smtClean="0">
                <a:solidFill>
                  <a:srgbClr val="C6DAEC"/>
                </a:solidFill>
                <a:latin typeface="Muli"/>
              </a:rPr>
              <a:t>、</a:t>
            </a:r>
            <a:r>
              <a:rPr lang="en-US" altLang="zh-TW" sz="1600" dirty="0" smtClean="0">
                <a:solidFill>
                  <a:srgbClr val="C6DAEC"/>
                </a:solidFill>
                <a:latin typeface="Muli"/>
              </a:rPr>
              <a:t>1.3.4</a:t>
            </a:r>
            <a:r>
              <a:rPr lang="zh-TW" altLang="en-US" sz="1600" dirty="0" smtClean="0">
                <a:solidFill>
                  <a:srgbClr val="C6DAEC"/>
                </a:solidFill>
                <a:latin typeface="Muli"/>
              </a:rPr>
              <a:t>、</a:t>
            </a:r>
            <a:r>
              <a:rPr lang="en-US" altLang="zh-TW" sz="1600" dirty="0" smtClean="0">
                <a:solidFill>
                  <a:srgbClr val="C6DAEC"/>
                </a:solidFill>
                <a:latin typeface="Muli"/>
              </a:rPr>
              <a:t>1.3.5</a:t>
            </a:r>
            <a:r>
              <a:rPr lang="zh-TW" altLang="en-US" sz="1600" dirty="0" smtClean="0">
                <a:solidFill>
                  <a:srgbClr val="C6DAEC"/>
                </a:solidFill>
                <a:latin typeface="Muli"/>
              </a:rPr>
              <a:t>、</a:t>
            </a:r>
            <a:r>
              <a:rPr lang="en-US" altLang="zh-TW" sz="1600" dirty="0" smtClean="0">
                <a:solidFill>
                  <a:srgbClr val="C6DAEC"/>
                </a:solidFill>
                <a:latin typeface="Muli"/>
              </a:rPr>
              <a:t>1.3.6</a:t>
            </a:r>
            <a:r>
              <a:rPr lang="zh-TW" altLang="en-US" sz="1600" dirty="0" smtClean="0">
                <a:solidFill>
                  <a:srgbClr val="C6DAEC"/>
                </a:solidFill>
                <a:latin typeface="Muli"/>
              </a:rPr>
              <a:t> 、</a:t>
            </a:r>
            <a:r>
              <a:rPr lang="en-US" altLang="zh-TW" sz="1600" dirty="0" smtClean="0">
                <a:solidFill>
                  <a:srgbClr val="C6DAEC"/>
                </a:solidFill>
                <a:latin typeface="Muli"/>
              </a:rPr>
              <a:t/>
            </a:r>
            <a:br>
              <a:rPr lang="en-US" altLang="zh-TW" sz="1600" dirty="0" smtClean="0">
                <a:solidFill>
                  <a:srgbClr val="C6DAEC"/>
                </a:solidFill>
                <a:latin typeface="Muli"/>
              </a:rPr>
            </a:br>
            <a:r>
              <a:rPr lang="en-US" altLang="zh-TW" sz="1600" dirty="0" smtClean="0">
                <a:solidFill>
                  <a:srgbClr val="C6DAEC"/>
                </a:solidFill>
                <a:latin typeface="Muli"/>
              </a:rPr>
              <a:t>	</a:t>
            </a:r>
            <a:r>
              <a:rPr lang="zh-TW" altLang="en-US" sz="1600" dirty="0">
                <a:solidFill>
                  <a:srgbClr val="C6DAEC"/>
                </a:solidFill>
                <a:latin typeface="Muli"/>
              </a:rPr>
              <a:t> </a:t>
            </a:r>
            <a:r>
              <a:rPr lang="zh-TW" altLang="en-US" sz="1600" dirty="0" smtClean="0">
                <a:solidFill>
                  <a:srgbClr val="C6DAEC"/>
                </a:solidFill>
                <a:latin typeface="Muli"/>
              </a:rPr>
              <a:t>   </a:t>
            </a:r>
            <a:r>
              <a:rPr lang="en-US" altLang="zh-TW" sz="1600" dirty="0" smtClean="0">
                <a:solidFill>
                  <a:srgbClr val="C6DAEC"/>
                </a:solidFill>
                <a:latin typeface="Muli"/>
              </a:rPr>
              <a:t>1.5.4</a:t>
            </a:r>
            <a:r>
              <a:rPr lang="zh-TW" altLang="en-US" sz="1600" dirty="0" smtClean="0">
                <a:solidFill>
                  <a:srgbClr val="C6DAEC"/>
                </a:solidFill>
                <a:latin typeface="Muli"/>
              </a:rPr>
              <a:t> 、</a:t>
            </a:r>
            <a:r>
              <a:rPr lang="en-US" altLang="zh-TW" sz="1600" dirty="0" smtClean="0">
                <a:solidFill>
                  <a:srgbClr val="C6DAEC"/>
                </a:solidFill>
                <a:latin typeface="Muli"/>
              </a:rPr>
              <a:t>1.5.5</a:t>
            </a:r>
            <a:r>
              <a:rPr lang="zh-TW" altLang="en-US" sz="1600" dirty="0" smtClean="0">
                <a:solidFill>
                  <a:srgbClr val="C6DAEC"/>
                </a:solidFill>
                <a:latin typeface="Muli"/>
              </a:rPr>
              <a:t> 、</a:t>
            </a:r>
            <a:r>
              <a:rPr lang="en-US" altLang="zh-TW" sz="1600" dirty="0" smtClean="0">
                <a:solidFill>
                  <a:srgbClr val="C6DAEC"/>
                </a:solidFill>
                <a:latin typeface="Muli"/>
              </a:rPr>
              <a:t>1.5.6</a:t>
            </a:r>
          </a:p>
          <a:p>
            <a:pPr marL="285750" lvl="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TW" altLang="en-US" sz="1600" dirty="0" smtClean="0">
                <a:solidFill>
                  <a:srgbClr val="C6DAEC"/>
                </a:solidFill>
                <a:latin typeface="Muli"/>
              </a:rPr>
              <a:t>楊永健：</a:t>
            </a:r>
            <a:r>
              <a:rPr lang="en-US" altLang="zh-TW" sz="1600" dirty="0" smtClean="0">
                <a:solidFill>
                  <a:srgbClr val="C6DAEC"/>
                </a:solidFill>
                <a:latin typeface="Muli"/>
              </a:rPr>
              <a:t>1.1.1</a:t>
            </a:r>
            <a:r>
              <a:rPr lang="zh-TW" altLang="en-US" sz="1600" dirty="0" smtClean="0">
                <a:solidFill>
                  <a:srgbClr val="C6DAEC"/>
                </a:solidFill>
                <a:latin typeface="Muli"/>
              </a:rPr>
              <a:t>、</a:t>
            </a:r>
            <a:r>
              <a:rPr lang="en-US" altLang="zh-TW" sz="1600" dirty="0" smtClean="0">
                <a:solidFill>
                  <a:srgbClr val="C6DAEC"/>
                </a:solidFill>
                <a:latin typeface="Muli"/>
              </a:rPr>
              <a:t>1.1.2</a:t>
            </a:r>
            <a:r>
              <a:rPr lang="zh-TW" altLang="en-US" sz="1600" dirty="0" smtClean="0">
                <a:solidFill>
                  <a:srgbClr val="C6DAEC"/>
                </a:solidFill>
                <a:latin typeface="Muli"/>
              </a:rPr>
              <a:t>、</a:t>
            </a:r>
            <a:r>
              <a:rPr lang="en-US" altLang="zh-TW" sz="1600" dirty="0" smtClean="0">
                <a:solidFill>
                  <a:srgbClr val="C6DAEC"/>
                </a:solidFill>
                <a:latin typeface="Muli"/>
              </a:rPr>
              <a:t>1.2.2</a:t>
            </a:r>
            <a:r>
              <a:rPr lang="zh-TW" altLang="en-US" sz="1600" dirty="0" smtClean="0">
                <a:solidFill>
                  <a:srgbClr val="C6DAEC"/>
                </a:solidFill>
                <a:latin typeface="Muli"/>
              </a:rPr>
              <a:t> 、</a:t>
            </a:r>
            <a:r>
              <a:rPr lang="en-US" altLang="zh-TW" sz="1600" dirty="0" smtClean="0">
                <a:solidFill>
                  <a:srgbClr val="C6DAEC"/>
                </a:solidFill>
                <a:latin typeface="Muli"/>
              </a:rPr>
              <a:t>1.3.3</a:t>
            </a:r>
            <a:r>
              <a:rPr lang="zh-TW" altLang="en-US" sz="1600" dirty="0" smtClean="0">
                <a:solidFill>
                  <a:srgbClr val="C6DAEC"/>
                </a:solidFill>
                <a:latin typeface="Muli"/>
              </a:rPr>
              <a:t>、</a:t>
            </a:r>
            <a:endParaRPr lang="en-US" altLang="zh-TW" sz="1600" dirty="0" smtClean="0">
              <a:solidFill>
                <a:srgbClr val="C6DAEC"/>
              </a:solidFill>
              <a:latin typeface="Muli"/>
            </a:endParaRPr>
          </a:p>
          <a:p>
            <a:pPr lvl="1">
              <a:spcBef>
                <a:spcPts val="600"/>
              </a:spcBef>
            </a:pPr>
            <a:r>
              <a:rPr lang="en-US" altLang="zh-TW" sz="1600" dirty="0">
                <a:solidFill>
                  <a:srgbClr val="C6DAEC"/>
                </a:solidFill>
                <a:latin typeface="Muli"/>
              </a:rPr>
              <a:t>	</a:t>
            </a:r>
            <a:r>
              <a:rPr lang="zh-TW" altLang="en-US" sz="1600" dirty="0" smtClean="0">
                <a:solidFill>
                  <a:srgbClr val="C6DAEC"/>
                </a:solidFill>
                <a:latin typeface="Muli"/>
              </a:rPr>
              <a:t>   </a:t>
            </a:r>
            <a:r>
              <a:rPr lang="en-US" altLang="zh-TW" sz="1600" dirty="0" smtClean="0">
                <a:solidFill>
                  <a:srgbClr val="C6DAEC"/>
                </a:solidFill>
                <a:latin typeface="Muli"/>
              </a:rPr>
              <a:t>1.5.2</a:t>
            </a:r>
            <a:r>
              <a:rPr lang="zh-TW" altLang="en-US" sz="1600" dirty="0" smtClean="0">
                <a:solidFill>
                  <a:srgbClr val="C6DAEC"/>
                </a:solidFill>
                <a:latin typeface="Muli"/>
              </a:rPr>
              <a:t> </a:t>
            </a:r>
            <a:r>
              <a:rPr lang="zh-TW" altLang="en-US" sz="1600" dirty="0">
                <a:solidFill>
                  <a:srgbClr val="C6DAEC"/>
                </a:solidFill>
                <a:latin typeface="Muli"/>
              </a:rPr>
              <a:t>、 </a:t>
            </a:r>
            <a:r>
              <a:rPr lang="en-US" altLang="zh-TW" sz="1600" dirty="0" smtClean="0">
                <a:solidFill>
                  <a:srgbClr val="C6DAEC"/>
                </a:solidFill>
                <a:latin typeface="Muli"/>
              </a:rPr>
              <a:t>1.5.3</a:t>
            </a:r>
            <a:r>
              <a:rPr lang="zh-TW" altLang="en-US" sz="1600" dirty="0" smtClean="0">
                <a:solidFill>
                  <a:srgbClr val="C6DAEC"/>
                </a:solidFill>
                <a:latin typeface="Muli"/>
              </a:rPr>
              <a:t> </a:t>
            </a:r>
            <a:endParaRPr lang="en-US" altLang="zh-TW" sz="1600" dirty="0" smtClean="0">
              <a:solidFill>
                <a:srgbClr val="C6DAEC"/>
              </a:solidFill>
              <a:latin typeface="Muli"/>
            </a:endParaRPr>
          </a:p>
        </p:txBody>
      </p:sp>
      <p:sp>
        <p:nvSpPr>
          <p:cNvPr id="3" name="Google Shape;342;p12"/>
          <p:cNvSpPr txBox="1">
            <a:spLocks/>
          </p:cNvSpPr>
          <p:nvPr/>
        </p:nvSpPr>
        <p:spPr>
          <a:xfrm>
            <a:off x="1329887" y="670754"/>
            <a:ext cx="7009856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4000" dirty="0" smtClean="0">
                <a:solidFill>
                  <a:srgbClr val="19BBD5"/>
                </a:solidFill>
                <a:latin typeface="+mn-ea"/>
                <a:ea typeface="+mn-ea"/>
                <a:cs typeface="Nixie One"/>
                <a:sym typeface="Nixie One"/>
              </a:rPr>
              <a:t>分工結構圖工作分配</a:t>
            </a:r>
            <a:endParaRPr lang="en-US" sz="4000" dirty="0">
              <a:solidFill>
                <a:srgbClr val="19BBD5"/>
              </a:solidFill>
              <a:latin typeface="+mn-ea"/>
              <a:ea typeface="+mn-ea"/>
              <a:cs typeface="Nixie One"/>
              <a:sym typeface="Nixie One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617" y="2415048"/>
            <a:ext cx="3766383" cy="272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59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3;p12"/>
          <p:cNvSpPr txBox="1"/>
          <p:nvPr/>
        </p:nvSpPr>
        <p:spPr>
          <a:xfrm>
            <a:off x="847493" y="1118903"/>
            <a:ext cx="8110110" cy="38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zh-TW" altLang="en-US" sz="1800" b="1" dirty="0" smtClean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前端</a:t>
            </a:r>
          </a:p>
          <a:p>
            <a:pPr marL="285750" lvl="1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TW" altLang="en-US" sz="1600" dirty="0" smtClean="0">
                <a:solidFill>
                  <a:srgbClr val="C6DAEC"/>
                </a:solidFill>
                <a:latin typeface="Muli"/>
              </a:rPr>
              <a:t>涂家瑋：</a:t>
            </a:r>
            <a:r>
              <a:rPr lang="en-US" altLang="zh-TW" sz="1600" dirty="0" smtClean="0">
                <a:solidFill>
                  <a:srgbClr val="C6DAEC"/>
                </a:solidFill>
                <a:latin typeface="Muli"/>
              </a:rPr>
              <a:t>Dashboard</a:t>
            </a:r>
          </a:p>
          <a:p>
            <a:pPr marL="285750" lvl="1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TW" altLang="en-US" sz="1600" dirty="0" smtClean="0">
                <a:solidFill>
                  <a:srgbClr val="C6DAEC"/>
                </a:solidFill>
                <a:latin typeface="Muli"/>
              </a:rPr>
              <a:t>卓旭嘉：登入頁面、專案相關介面</a:t>
            </a:r>
            <a:endParaRPr lang="en-US" altLang="zh-TW" sz="1600" dirty="0" smtClean="0">
              <a:solidFill>
                <a:srgbClr val="C6DAEC"/>
              </a:solidFill>
              <a:latin typeface="Muli"/>
            </a:endParaRPr>
          </a:p>
          <a:p>
            <a:pPr marL="285750" lvl="1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TW" altLang="en-US" sz="1600" dirty="0" smtClean="0">
                <a:solidFill>
                  <a:srgbClr val="C6DAEC"/>
                </a:solidFill>
                <a:latin typeface="Muli"/>
              </a:rPr>
              <a:t>江俊廷：問題相關介面</a:t>
            </a:r>
            <a:endParaRPr lang="en-US" altLang="zh-TW" sz="1600" dirty="0">
              <a:solidFill>
                <a:srgbClr val="C6DAEC"/>
              </a:solidFill>
              <a:latin typeface="Muli"/>
            </a:endParaRPr>
          </a:p>
          <a:p>
            <a:pPr>
              <a:spcBef>
                <a:spcPts val="600"/>
              </a:spcBef>
            </a:pPr>
            <a:r>
              <a:rPr lang="zh-TW" altLang="en-US" sz="1800" b="1" dirty="0" smtClean="0">
                <a:solidFill>
                  <a:srgbClr val="00E1C6"/>
                </a:solidFill>
                <a:latin typeface="Muli"/>
                <a:ea typeface="Muli"/>
                <a:cs typeface="Muli"/>
              </a:rPr>
              <a:t>後端</a:t>
            </a:r>
            <a:endParaRPr lang="zh-TW" altLang="en-US" sz="1600" dirty="0">
              <a:solidFill>
                <a:srgbClr val="C6DAEC"/>
              </a:solidFill>
              <a:latin typeface="Muli"/>
            </a:endParaRPr>
          </a:p>
          <a:p>
            <a:pPr marL="285750" lvl="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TW" altLang="en-US" sz="1600" dirty="0" smtClean="0">
                <a:solidFill>
                  <a:srgbClr val="C6DAEC"/>
                </a:solidFill>
                <a:latin typeface="Muli"/>
              </a:rPr>
              <a:t>王方顯：實作 </a:t>
            </a:r>
            <a:r>
              <a:rPr lang="en-US" altLang="zh-TW" sz="1600" dirty="0" smtClean="0">
                <a:solidFill>
                  <a:srgbClr val="C6DAEC"/>
                </a:solidFill>
                <a:latin typeface="Muli"/>
              </a:rPr>
              <a:t>Service</a:t>
            </a:r>
            <a:r>
              <a:rPr lang="zh-TW" altLang="en-US" sz="1600" dirty="0" smtClean="0">
                <a:solidFill>
                  <a:srgbClr val="C6DAEC"/>
                </a:solidFill>
                <a:latin typeface="Muli"/>
              </a:rPr>
              <a:t> 和 </a:t>
            </a:r>
            <a:r>
              <a:rPr lang="en-US" altLang="zh-TW" sz="1600" dirty="0" smtClean="0">
                <a:solidFill>
                  <a:srgbClr val="C6DAEC"/>
                </a:solidFill>
                <a:latin typeface="Muli"/>
              </a:rPr>
              <a:t>Controller</a:t>
            </a:r>
            <a:r>
              <a:rPr lang="zh-TW" altLang="en-US" sz="1600" dirty="0" smtClean="0">
                <a:solidFill>
                  <a:srgbClr val="C6DAEC"/>
                </a:solidFill>
                <a:latin typeface="Muli"/>
              </a:rPr>
              <a:t>、測試</a:t>
            </a:r>
            <a:endParaRPr lang="en-US" altLang="zh-TW" sz="1600" dirty="0" smtClean="0">
              <a:solidFill>
                <a:srgbClr val="C6DAEC"/>
              </a:solidFill>
              <a:latin typeface="Muli"/>
            </a:endParaRPr>
          </a:p>
          <a:p>
            <a:pPr marL="285750" lvl="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TW" altLang="en-US" sz="1600" dirty="0" smtClean="0">
                <a:solidFill>
                  <a:srgbClr val="C6DAEC"/>
                </a:solidFill>
                <a:latin typeface="Muli"/>
              </a:rPr>
              <a:t>林彥儒：製作 </a:t>
            </a:r>
            <a:r>
              <a:rPr lang="en-US" altLang="zh-TW" sz="1600" dirty="0" err="1" smtClean="0">
                <a:solidFill>
                  <a:srgbClr val="C6DAEC"/>
                </a:solidFill>
                <a:latin typeface="Muli"/>
              </a:rPr>
              <a:t>CommonTool</a:t>
            </a:r>
            <a:r>
              <a:rPr lang="zh-TW" altLang="en-US" sz="1600" dirty="0" smtClean="0">
                <a:solidFill>
                  <a:srgbClr val="C6DAEC"/>
                </a:solidFill>
                <a:latin typeface="Muli"/>
              </a:rPr>
              <a:t>、</a:t>
            </a:r>
            <a:r>
              <a:rPr lang="en-US" altLang="zh-TW" sz="1600" dirty="0" smtClean="0">
                <a:solidFill>
                  <a:srgbClr val="C6DAEC"/>
                </a:solidFill>
                <a:latin typeface="Muli"/>
              </a:rPr>
              <a:t>NMS</a:t>
            </a:r>
            <a:r>
              <a:rPr lang="zh-TW" altLang="en-US" sz="1600" dirty="0" smtClean="0">
                <a:solidFill>
                  <a:srgbClr val="C6DAEC"/>
                </a:solidFill>
                <a:latin typeface="Muli"/>
              </a:rPr>
              <a:t>實作</a:t>
            </a:r>
            <a:endParaRPr lang="en-US" altLang="zh-TW" sz="1600" dirty="0" smtClean="0">
              <a:solidFill>
                <a:srgbClr val="C6DAEC"/>
              </a:solidFill>
              <a:latin typeface="Muli"/>
            </a:endParaRPr>
          </a:p>
          <a:p>
            <a:pPr marL="285750" lvl="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TW" altLang="en-US" sz="1600" dirty="0" smtClean="0">
                <a:solidFill>
                  <a:srgbClr val="C6DAEC"/>
                </a:solidFill>
                <a:latin typeface="Muli"/>
              </a:rPr>
              <a:t>楊永健：資料庫 </a:t>
            </a:r>
            <a:r>
              <a:rPr lang="en-US" altLang="zh-TW" sz="1600" dirty="0" smtClean="0">
                <a:solidFill>
                  <a:srgbClr val="C6DAEC"/>
                </a:solidFill>
                <a:latin typeface="Muli"/>
              </a:rPr>
              <a:t>schema</a:t>
            </a:r>
            <a:r>
              <a:rPr lang="zh-TW" altLang="en-US" sz="1600" dirty="0" smtClean="0">
                <a:solidFill>
                  <a:srgbClr val="C6DAEC"/>
                </a:solidFill>
                <a:latin typeface="Muli"/>
              </a:rPr>
              <a:t>、</a:t>
            </a:r>
            <a:r>
              <a:rPr lang="en-US" altLang="zh-TW" sz="1600" dirty="0" smtClean="0">
                <a:solidFill>
                  <a:srgbClr val="C6DAEC"/>
                </a:solidFill>
                <a:latin typeface="Muli"/>
              </a:rPr>
              <a:t>DAO</a:t>
            </a:r>
            <a:r>
              <a:rPr lang="zh-TW" altLang="en-US" sz="1600" dirty="0" smtClean="0">
                <a:solidFill>
                  <a:srgbClr val="C6DAEC"/>
                </a:solidFill>
                <a:latin typeface="Muli"/>
              </a:rPr>
              <a:t> 實作、文件製作</a:t>
            </a:r>
            <a:endParaRPr lang="en-US" altLang="zh-TW" sz="1600" dirty="0" smtClean="0">
              <a:solidFill>
                <a:srgbClr val="C6DAEC"/>
              </a:solidFill>
              <a:latin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104723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199" y="1735750"/>
            <a:ext cx="596272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/>
              <a:t>Change History</a:t>
            </a:r>
            <a:endParaRPr dirty="0"/>
          </a:p>
        </p:txBody>
      </p:sp>
      <p:sp>
        <p:nvSpPr>
          <p:cNvPr id="360" name="Google Shape;360;p1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rgbClr val="FFFFFF"/>
                </a:solidFill>
                <a:latin typeface="Nixie One"/>
                <a:sym typeface="Nixie One"/>
              </a:rPr>
              <a:t>5</a:t>
            </a:r>
            <a:endParaRPr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629477"/>
      </p:ext>
    </p:extLst>
  </p:cSld>
  <p:clrMapOvr>
    <a:masterClrMapping/>
  </p:clrMapOvr>
  <p:transition advTm="3000">
    <p:fade thruBlk="1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71" y="1475403"/>
            <a:ext cx="7707646" cy="2586070"/>
          </a:xfrm>
          <a:prstGeom prst="rect">
            <a:avLst/>
          </a:prstGeom>
        </p:spPr>
      </p:pic>
      <p:sp>
        <p:nvSpPr>
          <p:cNvPr id="4" name="Google Shape;359;p14"/>
          <p:cNvSpPr txBox="1">
            <a:spLocks/>
          </p:cNvSpPr>
          <p:nvPr/>
        </p:nvSpPr>
        <p:spPr>
          <a:xfrm>
            <a:off x="1580147" y="806450"/>
            <a:ext cx="2487028" cy="3905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 err="1" smtClean="0">
                <a:solidFill>
                  <a:srgbClr val="2AC3DD"/>
                </a:solidFill>
              </a:rPr>
              <a:t>BackEnd</a:t>
            </a:r>
            <a:r>
              <a:rPr lang="en-US" sz="1800" dirty="0" smtClean="0">
                <a:solidFill>
                  <a:srgbClr val="2AC3DD"/>
                </a:solidFill>
              </a:rPr>
              <a:t>: </a:t>
            </a:r>
            <a:r>
              <a:rPr lang="en-US" altLang="zh-TW" sz="1800" dirty="0" smtClean="0">
                <a:solidFill>
                  <a:srgbClr val="2AC3DD"/>
                </a:solidFill>
                <a:hlinkClick r:id="rId3"/>
              </a:rPr>
              <a:t>GitHub</a:t>
            </a:r>
            <a:endParaRPr lang="en-US" sz="1800" dirty="0">
              <a:solidFill>
                <a:srgbClr val="2AC3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50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540" y="739798"/>
            <a:ext cx="4680259" cy="4127016"/>
          </a:xfrm>
          <a:prstGeom prst="rect">
            <a:avLst/>
          </a:prstGeom>
        </p:spPr>
      </p:pic>
      <p:sp>
        <p:nvSpPr>
          <p:cNvPr id="4" name="Google Shape;359;p14"/>
          <p:cNvSpPr txBox="1">
            <a:spLocks/>
          </p:cNvSpPr>
          <p:nvPr/>
        </p:nvSpPr>
        <p:spPr>
          <a:xfrm>
            <a:off x="1926222" y="266700"/>
            <a:ext cx="2487028" cy="3905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 err="1" smtClean="0">
                <a:solidFill>
                  <a:srgbClr val="2AC3DD"/>
                </a:solidFill>
              </a:rPr>
              <a:t>FrontEnd</a:t>
            </a:r>
            <a:r>
              <a:rPr lang="en-US" sz="1800" dirty="0" smtClean="0">
                <a:solidFill>
                  <a:srgbClr val="2AC3DD"/>
                </a:solidFill>
              </a:rPr>
              <a:t>: </a:t>
            </a:r>
            <a:r>
              <a:rPr lang="en-US" altLang="zh-TW" sz="1800" dirty="0" smtClean="0">
                <a:solidFill>
                  <a:srgbClr val="2AC3DD"/>
                </a:solidFill>
                <a:hlinkClick r:id="rId3"/>
              </a:rPr>
              <a:t>GitHub</a:t>
            </a:r>
            <a:endParaRPr lang="en-US" sz="1800" dirty="0">
              <a:solidFill>
                <a:srgbClr val="2AC3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51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199" y="1735750"/>
            <a:ext cx="596272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專案交付狀</a:t>
            </a:r>
            <a:r>
              <a:rPr lang="zh-TW" altLang="en-US" dirty="0"/>
              <a:t>況</a:t>
            </a:r>
            <a:endParaRPr dirty="0"/>
          </a:p>
        </p:txBody>
      </p:sp>
      <p:sp>
        <p:nvSpPr>
          <p:cNvPr id="360" name="Google Shape;360;p1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rgbClr val="FFFFFF"/>
                </a:solidFill>
                <a:latin typeface="Nixie One"/>
                <a:sym typeface="Nixie One"/>
              </a:rPr>
              <a:t>6</a:t>
            </a:r>
            <a:endParaRPr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179112"/>
      </p:ext>
    </p:extLst>
  </p:cSld>
  <p:clrMapOvr>
    <a:masterClrMapping/>
  </p:clrMapOvr>
  <p:transition advTm="3000">
    <p:fade thruBlk="1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92"/>
          <a:stretch/>
        </p:blipFill>
        <p:spPr>
          <a:xfrm>
            <a:off x="2596628" y="2764283"/>
            <a:ext cx="3044623" cy="164253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628" y="439909"/>
            <a:ext cx="3932767" cy="192644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630"/>
          <a:stretch/>
        </p:blipFill>
        <p:spPr>
          <a:xfrm>
            <a:off x="5854327" y="2764283"/>
            <a:ext cx="2379507" cy="165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88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199" y="1735750"/>
            <a:ext cx="596272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專案回顧</a:t>
            </a:r>
            <a:endParaRPr dirty="0"/>
          </a:p>
        </p:txBody>
      </p:sp>
      <p:sp>
        <p:nvSpPr>
          <p:cNvPr id="360" name="Google Shape;360;p1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rgbClr val="FFFFFF"/>
                </a:solidFill>
                <a:latin typeface="Nixie One"/>
                <a:sym typeface="Nixie One"/>
              </a:rPr>
              <a:t>6</a:t>
            </a:r>
            <a:endParaRPr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710213"/>
      </p:ext>
    </p:extLst>
  </p:cSld>
  <p:clrMapOvr>
    <a:masterClrMapping/>
  </p:clrMapOvr>
  <p:transition advTm="3000">
    <p:fade thruBlk="1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3;p12"/>
          <p:cNvSpPr txBox="1"/>
          <p:nvPr/>
        </p:nvSpPr>
        <p:spPr>
          <a:xfrm>
            <a:off x="1152293" y="1241670"/>
            <a:ext cx="8110110" cy="38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zh-TW" altLang="en-US" sz="1600" dirty="0" smtClean="0">
                <a:solidFill>
                  <a:srgbClr val="C6DAEC"/>
                </a:solidFill>
                <a:latin typeface="Muli"/>
              </a:rPr>
              <a:t>．一開始對於專案時間估算概念不完整</a:t>
            </a:r>
            <a:endParaRPr lang="en-US" altLang="zh-TW" sz="1600" dirty="0" smtClean="0">
              <a:solidFill>
                <a:srgbClr val="C6DAEC"/>
              </a:solidFill>
              <a:latin typeface="Muli"/>
            </a:endParaRPr>
          </a:p>
          <a:p>
            <a:pPr lvl="0">
              <a:spcBef>
                <a:spcPts val="600"/>
              </a:spcBef>
            </a:pPr>
            <a:r>
              <a:rPr lang="zh-TW" altLang="en-US" sz="1600" dirty="0" smtClean="0">
                <a:solidFill>
                  <a:srgbClr val="C6DAEC"/>
                </a:solidFill>
                <a:latin typeface="Muli"/>
              </a:rPr>
              <a:t>二</a:t>
            </a:r>
            <a:endParaRPr lang="en-US" altLang="zh-TW" sz="1600" dirty="0" smtClean="0">
              <a:solidFill>
                <a:srgbClr val="C6DAEC"/>
              </a:solidFill>
              <a:latin typeface="Muli"/>
            </a:endParaRPr>
          </a:p>
          <a:p>
            <a:pPr lvl="0">
              <a:spcBef>
                <a:spcPts val="600"/>
              </a:spcBef>
            </a:pPr>
            <a:endParaRPr lang="en-US" altLang="zh-TW" sz="1600" dirty="0" smtClean="0">
              <a:solidFill>
                <a:srgbClr val="C6DAEC"/>
              </a:solidFill>
              <a:latin typeface="Muli"/>
            </a:endParaRPr>
          </a:p>
          <a:p>
            <a:pPr lvl="0">
              <a:spcBef>
                <a:spcPts val="600"/>
              </a:spcBef>
            </a:pPr>
            <a:endParaRPr lang="en-US" altLang="zh-TW" sz="1600" dirty="0" smtClean="0">
              <a:solidFill>
                <a:srgbClr val="C6DAEC"/>
              </a:solidFill>
              <a:latin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342173207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549" y="0"/>
            <a:ext cx="6289943" cy="5143500"/>
          </a:xfrm>
          <a:prstGeom prst="rect">
            <a:avLst/>
          </a:prstGeom>
        </p:spPr>
      </p:pic>
    </p:spTree>
  </p:cSld>
  <p:clrMapOvr>
    <a:masterClrMapping/>
  </p:clrMapOvr>
  <p:transition advTm="3000">
    <p:fade thruBlk="1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Demo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http://9acd2e2b.ngrok.io/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051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5"/>
          <p:cNvSpPr/>
          <p:nvPr/>
        </p:nvSpPr>
        <p:spPr>
          <a:xfrm rot="-5400000">
            <a:off x="1053600" y="533300"/>
            <a:ext cx="1855800" cy="2142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3" name="Google Shape;573;p35"/>
          <p:cNvSpPr txBox="1">
            <a:spLocks noGrp="1"/>
          </p:cNvSpPr>
          <p:nvPr>
            <p:ph type="ctrTitle" idx="4294967295"/>
          </p:nvPr>
        </p:nvSpPr>
        <p:spPr>
          <a:xfrm>
            <a:off x="2966162" y="2532650"/>
            <a:ext cx="456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Thanks!</a:t>
            </a:r>
            <a:endParaRPr sz="8000" dirty="0"/>
          </a:p>
        </p:txBody>
      </p:sp>
      <p:sp>
        <p:nvSpPr>
          <p:cNvPr id="575" name="Google Shape;575;p35"/>
          <p:cNvSpPr/>
          <p:nvPr/>
        </p:nvSpPr>
        <p:spPr>
          <a:xfrm>
            <a:off x="1591719" y="1212580"/>
            <a:ext cx="779561" cy="77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9391109"/>
      </p:ext>
    </p:extLst>
  </p:cSld>
  <p:clrMapOvr>
    <a:masterClrMapping/>
  </p:clrMapOvr>
  <p:transition advTm="3000"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57" y="0"/>
            <a:ext cx="641564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11838"/>
      </p:ext>
    </p:extLst>
  </p:cSld>
  <p:clrMapOvr>
    <a:masterClrMapping/>
  </p:clrMapOvr>
  <p:transition advTm="3000"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224" y="717518"/>
            <a:ext cx="6127425" cy="378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064352"/>
      </p:ext>
    </p:extLst>
  </p:cSld>
  <p:clrMapOvr>
    <a:masterClrMapping/>
  </p:clrMapOvr>
  <p:transition advTm="3000"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732" y="708769"/>
            <a:ext cx="6661260" cy="344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57238"/>
      </p:ext>
    </p:extLst>
  </p:cSld>
  <p:clrMapOvr>
    <a:masterClrMapping/>
  </p:clrMapOvr>
  <p:transition advTm="3000"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036" y="1146281"/>
            <a:ext cx="6227183" cy="289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87691"/>
      </p:ext>
    </p:extLst>
  </p:cSld>
  <p:clrMapOvr>
    <a:masterClrMapping/>
  </p:clrMapOvr>
  <p:transition advTm="3000"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715" y="1102529"/>
            <a:ext cx="6394005" cy="31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3676"/>
      </p:ext>
    </p:extLst>
  </p:cSld>
  <p:clrMapOvr>
    <a:masterClrMapping/>
  </p:clrMapOvr>
  <p:transition advTm="3000"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自訂 5">
      <a:majorFont>
        <a:latin typeface="Arial"/>
        <a:ea typeface="UD Digi Kyokasho NK-R"/>
        <a:cs typeface=""/>
      </a:majorFont>
      <a:minorFont>
        <a:latin typeface="Arial"/>
        <a:ea typeface="微軟正黑體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1912</TotalTime>
  <Words>249</Words>
  <Application>Microsoft Office PowerPoint</Application>
  <PresentationFormat>如螢幕大小 (16:9)</PresentationFormat>
  <Paragraphs>100</Paragraphs>
  <Slides>41</Slides>
  <Notes>24</Notes>
  <HiddenSlides>3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49" baseType="lpstr">
      <vt:lpstr>Arial</vt:lpstr>
      <vt:lpstr>Wingdings</vt:lpstr>
      <vt:lpstr>微軟正黑體</vt:lpstr>
      <vt:lpstr>Nixie One</vt:lpstr>
      <vt:lpstr>Muli</vt:lpstr>
      <vt:lpstr>微軟正黑體 Light</vt:lpstr>
      <vt:lpstr>Helvetica Neue</vt:lpstr>
      <vt:lpstr>Imogen template</vt:lpstr>
      <vt:lpstr>Issue Tacking System Team14</vt:lpstr>
      <vt:lpstr>組員介紹</vt:lpstr>
      <vt:lpstr>System Block Diagram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Use Case Diagram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Reviced Diagram</vt:lpstr>
      <vt:lpstr>PowerPoint 簡報</vt:lpstr>
      <vt:lpstr>PowerPoint 簡報</vt:lpstr>
      <vt:lpstr>PowerPoint 簡報</vt:lpstr>
      <vt:lpstr>PowerPoint 簡報</vt:lpstr>
      <vt:lpstr>使用工具&amp;測試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個人貢獻評估</vt:lpstr>
      <vt:lpstr>PowerPoint 簡報</vt:lpstr>
      <vt:lpstr>PowerPoint 簡報</vt:lpstr>
      <vt:lpstr>PowerPoint 簡報</vt:lpstr>
      <vt:lpstr>Change History</vt:lpstr>
      <vt:lpstr>PowerPoint 簡報</vt:lpstr>
      <vt:lpstr>PowerPoint 簡報</vt:lpstr>
      <vt:lpstr>專案交付狀況</vt:lpstr>
      <vt:lpstr>PowerPoint 簡報</vt:lpstr>
      <vt:lpstr>專案回顧</vt:lpstr>
      <vt:lpstr>PowerPoint 簡報</vt:lpstr>
      <vt:lpstr>Demo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 x  Music</dc:title>
  <dc:creator>繩繩</dc:creator>
  <cp:lastModifiedBy>楊永健</cp:lastModifiedBy>
  <cp:revision>129</cp:revision>
  <dcterms:modified xsi:type="dcterms:W3CDTF">2019-12-25T06:40:44Z</dcterms:modified>
</cp:coreProperties>
</file>